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34"/>
  </p:notesMasterIdLst>
  <p:sldIdLst>
    <p:sldId id="259" r:id="rId2"/>
    <p:sldId id="258" r:id="rId3"/>
    <p:sldId id="284" r:id="rId4"/>
    <p:sldId id="276" r:id="rId5"/>
    <p:sldId id="295" r:id="rId6"/>
    <p:sldId id="269" r:id="rId7"/>
    <p:sldId id="277" r:id="rId8"/>
    <p:sldId id="296" r:id="rId9"/>
    <p:sldId id="279" r:id="rId10"/>
    <p:sldId id="270" r:id="rId11"/>
    <p:sldId id="282" r:id="rId12"/>
    <p:sldId id="306" r:id="rId13"/>
    <p:sldId id="280" r:id="rId14"/>
    <p:sldId id="297" r:id="rId15"/>
    <p:sldId id="298" r:id="rId16"/>
    <p:sldId id="281" r:id="rId17"/>
    <p:sldId id="290" r:id="rId18"/>
    <p:sldId id="299" r:id="rId19"/>
    <p:sldId id="301" r:id="rId20"/>
    <p:sldId id="291" r:id="rId21"/>
    <p:sldId id="294" r:id="rId22"/>
    <p:sldId id="303" r:id="rId23"/>
    <p:sldId id="292" r:id="rId24"/>
    <p:sldId id="293" r:id="rId25"/>
    <p:sldId id="304" r:id="rId26"/>
    <p:sldId id="305" r:id="rId27"/>
    <p:sldId id="308" r:id="rId28"/>
    <p:sldId id="286" r:id="rId29"/>
    <p:sldId id="288" r:id="rId30"/>
    <p:sldId id="285" r:id="rId31"/>
    <p:sldId id="287" r:id="rId32"/>
    <p:sldId id="302" r:id="rId33"/>
  </p:sldIdLst>
  <p:sldSz cx="9144000" cy="6858000" type="screen4x3"/>
  <p:notesSz cx="6858000" cy="9144000"/>
  <p:custDataLst>
    <p:tags r:id="rId35"/>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A8"/>
    <a:srgbClr val="00487E"/>
    <a:srgbClr val="00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80" autoAdjust="0"/>
    <p:restoredTop sz="92620" autoAdjust="0"/>
  </p:normalViewPr>
  <p:slideViewPr>
    <p:cSldViewPr>
      <p:cViewPr varScale="1">
        <p:scale>
          <a:sx n="72" d="100"/>
          <a:sy n="72" d="100"/>
        </p:scale>
        <p:origin x="1754" y="2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gs" Target="tags/tag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dirty="0"/>
          </a:p>
        </p:txBody>
      </p:sp>
      <p:sp>
        <p:nvSpPr>
          <p:cNvPr id="296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97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dirty="0"/>
          </a:p>
        </p:txBody>
      </p:sp>
      <p:sp>
        <p:nvSpPr>
          <p:cNvPr id="297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EF586700-55D7-4C00-89F1-551F57E3841D}" type="slidenum">
              <a:rPr lang="en-US"/>
              <a:pPr>
                <a:defRPr/>
              </a:pPr>
              <a:t>‹#›</a:t>
            </a:fld>
            <a:endParaRPr lang="en-US" dirty="0"/>
          </a:p>
        </p:txBody>
      </p:sp>
    </p:spTree>
    <p:extLst>
      <p:ext uri="{BB962C8B-B14F-4D97-AF65-F5344CB8AC3E}">
        <p14:creationId xmlns:p14="http://schemas.microsoft.com/office/powerpoint/2010/main" val="2420911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11</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4659272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12</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4085400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13</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8625109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14</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462455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15</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0304191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16</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598276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17</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457297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18</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0885864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19</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168429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20</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0677658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3</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3181303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21</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41940444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22</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9251005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23</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6443970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24</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42325989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25</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4340191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26</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41339497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27</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855729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28</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3414425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29</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59628545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30</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339070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4</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95681221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31</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3225525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32</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66541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5</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5169060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6</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87240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7</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1626988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EF586700-55D7-4C00-89F1-551F57E3841D}" type="slidenum">
              <a:rPr lang="en-US" smtClean="0"/>
              <a:pPr>
                <a:defRPr/>
              </a:pPr>
              <a:t>8</a:t>
            </a:fld>
            <a:endParaRPr lang="en-US" dirty="0"/>
          </a:p>
        </p:txBody>
      </p:sp>
    </p:spTree>
    <p:extLst>
      <p:ext uri="{BB962C8B-B14F-4D97-AF65-F5344CB8AC3E}">
        <p14:creationId xmlns:p14="http://schemas.microsoft.com/office/powerpoint/2010/main" val="15230970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9</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2592444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C45560-B419-4D44-BD95-6F61D505EBFB}" type="slidenum">
              <a:rPr lang="en-US" altLang="en-US" smtClean="0">
                <a:cs typeface="Arial" charset="0"/>
              </a:rPr>
              <a:pPr eaLnBrk="1" hangingPunct="1">
                <a:spcBef>
                  <a:spcPct val="0"/>
                </a:spcBef>
              </a:pPr>
              <a:t>10</a:t>
            </a:fld>
            <a:endParaRPr lang="en-US" altLang="en-US" dirty="0">
              <a:cs typeface="Arial"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extLst>
      <p:ext uri="{BB962C8B-B14F-4D97-AF65-F5344CB8AC3E}">
        <p14:creationId xmlns:p14="http://schemas.microsoft.com/office/powerpoint/2010/main" val="3880634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A51ED197-8E4D-4C10-904C-E1192D59B02A}" type="slidenum">
              <a:rPr lang="en-US"/>
              <a:pPr>
                <a:defRPr/>
              </a:pPr>
              <a:t>‹#›</a:t>
            </a:fld>
            <a:endParaRPr lang="en-US" dirty="0"/>
          </a:p>
        </p:txBody>
      </p:sp>
    </p:spTree>
    <p:extLst>
      <p:ext uri="{BB962C8B-B14F-4D97-AF65-F5344CB8AC3E}">
        <p14:creationId xmlns:p14="http://schemas.microsoft.com/office/powerpoint/2010/main" val="34415976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F439C16C-382B-49D1-A677-E3D7525A765D}" type="slidenum">
              <a:rPr lang="en-US"/>
              <a:pPr>
                <a:defRPr/>
              </a:pPr>
              <a:t>‹#›</a:t>
            </a:fld>
            <a:endParaRPr lang="en-US" dirty="0"/>
          </a:p>
        </p:txBody>
      </p:sp>
    </p:spTree>
    <p:extLst>
      <p:ext uri="{BB962C8B-B14F-4D97-AF65-F5344CB8AC3E}">
        <p14:creationId xmlns:p14="http://schemas.microsoft.com/office/powerpoint/2010/main" val="747097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211BE036-DE43-4985-88F3-8EC2E13A9647}" type="slidenum">
              <a:rPr lang="en-US"/>
              <a:pPr>
                <a:defRPr/>
              </a:pPr>
              <a:t>‹#›</a:t>
            </a:fld>
            <a:endParaRPr lang="en-US" dirty="0"/>
          </a:p>
        </p:txBody>
      </p:sp>
    </p:spTree>
    <p:extLst>
      <p:ext uri="{BB962C8B-B14F-4D97-AF65-F5344CB8AC3E}">
        <p14:creationId xmlns:p14="http://schemas.microsoft.com/office/powerpoint/2010/main" val="1848879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57EE87AE-6641-4822-8AD0-5A4CB4EB59F9}" type="slidenum">
              <a:rPr lang="en-US"/>
              <a:pPr>
                <a:defRPr/>
              </a:pPr>
              <a:t>‹#›</a:t>
            </a:fld>
            <a:endParaRPr lang="en-US" dirty="0"/>
          </a:p>
        </p:txBody>
      </p:sp>
    </p:spTree>
    <p:extLst>
      <p:ext uri="{BB962C8B-B14F-4D97-AF65-F5344CB8AC3E}">
        <p14:creationId xmlns:p14="http://schemas.microsoft.com/office/powerpoint/2010/main" val="31452899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dirty="0"/>
              <a:t>Soergel, </a:t>
            </a:r>
          </a:p>
        </p:txBody>
      </p:sp>
      <p:sp>
        <p:nvSpPr>
          <p:cNvPr id="6" name="Slide Number Placeholder 5"/>
          <p:cNvSpPr>
            <a:spLocks noGrp="1"/>
          </p:cNvSpPr>
          <p:nvPr>
            <p:ph type="sldNum" sz="quarter" idx="12"/>
          </p:nvPr>
        </p:nvSpPr>
        <p:spPr/>
        <p:txBody>
          <a:bodyPr/>
          <a:lstStyle>
            <a:lvl1pPr>
              <a:defRPr/>
            </a:lvl1pPr>
          </a:lstStyle>
          <a:p>
            <a:pPr>
              <a:defRPr/>
            </a:pPr>
            <a:fld id="{1D7DC65C-DA3C-48A2-96F1-92B629F23479}" type="slidenum">
              <a:rPr lang="en-US"/>
              <a:pPr>
                <a:defRPr/>
              </a:pPr>
              <a:t>‹#›</a:t>
            </a:fld>
            <a:endParaRPr lang="en-US" dirty="0"/>
          </a:p>
        </p:txBody>
      </p:sp>
    </p:spTree>
    <p:extLst>
      <p:ext uri="{BB962C8B-B14F-4D97-AF65-F5344CB8AC3E}">
        <p14:creationId xmlns:p14="http://schemas.microsoft.com/office/powerpoint/2010/main" val="2828441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Soergel, </a:t>
            </a:r>
          </a:p>
        </p:txBody>
      </p:sp>
      <p:sp>
        <p:nvSpPr>
          <p:cNvPr id="7" name="Slide Number Placeholder 5"/>
          <p:cNvSpPr>
            <a:spLocks noGrp="1"/>
          </p:cNvSpPr>
          <p:nvPr>
            <p:ph type="sldNum" sz="quarter" idx="12"/>
          </p:nvPr>
        </p:nvSpPr>
        <p:spPr/>
        <p:txBody>
          <a:bodyPr/>
          <a:lstStyle>
            <a:lvl1pPr>
              <a:defRPr/>
            </a:lvl1pPr>
          </a:lstStyle>
          <a:p>
            <a:pPr>
              <a:defRPr/>
            </a:pPr>
            <a:fld id="{1E46F42F-A3CF-464D-970B-2A6FF42F170F}" type="slidenum">
              <a:rPr lang="en-US"/>
              <a:pPr>
                <a:defRPr/>
              </a:pPr>
              <a:t>‹#›</a:t>
            </a:fld>
            <a:endParaRPr lang="en-US" dirty="0"/>
          </a:p>
        </p:txBody>
      </p:sp>
    </p:spTree>
    <p:extLst>
      <p:ext uri="{BB962C8B-B14F-4D97-AF65-F5344CB8AC3E}">
        <p14:creationId xmlns:p14="http://schemas.microsoft.com/office/powerpoint/2010/main" val="574076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dirty="0"/>
              <a:t>Soergel, </a:t>
            </a:r>
          </a:p>
        </p:txBody>
      </p:sp>
      <p:sp>
        <p:nvSpPr>
          <p:cNvPr id="9" name="Slide Number Placeholder 5"/>
          <p:cNvSpPr>
            <a:spLocks noGrp="1"/>
          </p:cNvSpPr>
          <p:nvPr>
            <p:ph type="sldNum" sz="quarter" idx="12"/>
          </p:nvPr>
        </p:nvSpPr>
        <p:spPr/>
        <p:txBody>
          <a:bodyPr/>
          <a:lstStyle>
            <a:lvl1pPr>
              <a:defRPr/>
            </a:lvl1pPr>
          </a:lstStyle>
          <a:p>
            <a:pPr>
              <a:defRPr/>
            </a:pPr>
            <a:fld id="{A3429627-C201-4461-A6FF-00A4D1E4308A}" type="slidenum">
              <a:rPr lang="en-US"/>
              <a:pPr>
                <a:defRPr/>
              </a:pPr>
              <a:t>‹#›</a:t>
            </a:fld>
            <a:endParaRPr lang="en-US" dirty="0"/>
          </a:p>
        </p:txBody>
      </p:sp>
    </p:spTree>
    <p:extLst>
      <p:ext uri="{BB962C8B-B14F-4D97-AF65-F5344CB8AC3E}">
        <p14:creationId xmlns:p14="http://schemas.microsoft.com/office/powerpoint/2010/main" val="1052593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dirty="0"/>
              <a:t>Soergel, </a:t>
            </a:r>
          </a:p>
        </p:txBody>
      </p:sp>
      <p:sp>
        <p:nvSpPr>
          <p:cNvPr id="5" name="Slide Number Placeholder 5"/>
          <p:cNvSpPr>
            <a:spLocks noGrp="1"/>
          </p:cNvSpPr>
          <p:nvPr>
            <p:ph type="sldNum" sz="quarter" idx="12"/>
          </p:nvPr>
        </p:nvSpPr>
        <p:spPr/>
        <p:txBody>
          <a:bodyPr/>
          <a:lstStyle>
            <a:lvl1pPr>
              <a:defRPr/>
            </a:lvl1pPr>
          </a:lstStyle>
          <a:p>
            <a:pPr>
              <a:defRPr/>
            </a:pPr>
            <a:fld id="{B82057BB-ED53-41DE-8CFB-6CEAE86AD98B}" type="slidenum">
              <a:rPr lang="en-US"/>
              <a:pPr>
                <a:defRPr/>
              </a:pPr>
              <a:t>‹#›</a:t>
            </a:fld>
            <a:endParaRPr lang="en-US" dirty="0"/>
          </a:p>
        </p:txBody>
      </p:sp>
    </p:spTree>
    <p:extLst>
      <p:ext uri="{BB962C8B-B14F-4D97-AF65-F5344CB8AC3E}">
        <p14:creationId xmlns:p14="http://schemas.microsoft.com/office/powerpoint/2010/main" val="4212753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dirty="0"/>
              <a:t>Soergel, </a:t>
            </a:r>
          </a:p>
        </p:txBody>
      </p:sp>
      <p:sp>
        <p:nvSpPr>
          <p:cNvPr id="4" name="Slide Number Placeholder 5"/>
          <p:cNvSpPr>
            <a:spLocks noGrp="1"/>
          </p:cNvSpPr>
          <p:nvPr>
            <p:ph type="sldNum" sz="quarter" idx="12"/>
          </p:nvPr>
        </p:nvSpPr>
        <p:spPr/>
        <p:txBody>
          <a:bodyPr/>
          <a:lstStyle>
            <a:lvl1pPr>
              <a:defRPr/>
            </a:lvl1pPr>
          </a:lstStyle>
          <a:p>
            <a:pPr>
              <a:defRPr/>
            </a:pPr>
            <a:fld id="{BEDF5A40-C29F-43F4-99C2-7530706503AE}" type="slidenum">
              <a:rPr lang="en-US"/>
              <a:pPr>
                <a:defRPr/>
              </a:pPr>
              <a:t>‹#›</a:t>
            </a:fld>
            <a:endParaRPr lang="en-US" dirty="0"/>
          </a:p>
        </p:txBody>
      </p:sp>
    </p:spTree>
    <p:extLst>
      <p:ext uri="{BB962C8B-B14F-4D97-AF65-F5344CB8AC3E}">
        <p14:creationId xmlns:p14="http://schemas.microsoft.com/office/powerpoint/2010/main" val="2518047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Soergel, </a:t>
            </a:r>
          </a:p>
        </p:txBody>
      </p:sp>
      <p:sp>
        <p:nvSpPr>
          <p:cNvPr id="7" name="Slide Number Placeholder 5"/>
          <p:cNvSpPr>
            <a:spLocks noGrp="1"/>
          </p:cNvSpPr>
          <p:nvPr>
            <p:ph type="sldNum" sz="quarter" idx="12"/>
          </p:nvPr>
        </p:nvSpPr>
        <p:spPr/>
        <p:txBody>
          <a:bodyPr/>
          <a:lstStyle>
            <a:lvl1pPr>
              <a:defRPr/>
            </a:lvl1pPr>
          </a:lstStyle>
          <a:p>
            <a:pPr>
              <a:defRPr/>
            </a:pPr>
            <a:fld id="{F5854D9B-79E7-4837-92C6-954FA45C2DBC}" type="slidenum">
              <a:rPr lang="en-US"/>
              <a:pPr>
                <a:defRPr/>
              </a:pPr>
              <a:t>‹#›</a:t>
            </a:fld>
            <a:endParaRPr lang="en-US" dirty="0"/>
          </a:p>
        </p:txBody>
      </p:sp>
    </p:spTree>
    <p:extLst>
      <p:ext uri="{BB962C8B-B14F-4D97-AF65-F5344CB8AC3E}">
        <p14:creationId xmlns:p14="http://schemas.microsoft.com/office/powerpoint/2010/main" val="2144212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dirty="0"/>
              <a:t>Soergel, </a:t>
            </a:r>
          </a:p>
        </p:txBody>
      </p:sp>
      <p:sp>
        <p:nvSpPr>
          <p:cNvPr id="7" name="Slide Number Placeholder 5"/>
          <p:cNvSpPr>
            <a:spLocks noGrp="1"/>
          </p:cNvSpPr>
          <p:nvPr>
            <p:ph type="sldNum" sz="quarter" idx="12"/>
          </p:nvPr>
        </p:nvSpPr>
        <p:spPr/>
        <p:txBody>
          <a:bodyPr/>
          <a:lstStyle>
            <a:lvl1pPr>
              <a:defRPr/>
            </a:lvl1pPr>
          </a:lstStyle>
          <a:p>
            <a:pPr>
              <a:defRPr/>
            </a:pPr>
            <a:fld id="{DB7FFEEF-EF0B-46C7-888A-B4C39DD658A2}" type="slidenum">
              <a:rPr lang="en-US"/>
              <a:pPr>
                <a:defRPr/>
              </a:pPr>
              <a:t>‹#›</a:t>
            </a:fld>
            <a:endParaRPr lang="en-US" dirty="0"/>
          </a:p>
        </p:txBody>
      </p:sp>
    </p:spTree>
    <p:extLst>
      <p:ext uri="{BB962C8B-B14F-4D97-AF65-F5344CB8AC3E}">
        <p14:creationId xmlns:p14="http://schemas.microsoft.com/office/powerpoint/2010/main" val="3168871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dirty="0"/>
              <a:t>Soergel, </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2D063B9-9158-4DE9-8D3A-807FAEA5A68B}"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isko.org/stac/"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sko.org/stac/"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informationmatters.or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10524C27-0F32-4941-4199-62663823F4FB}"/>
              </a:ext>
            </a:extLst>
          </p:cNvPr>
          <p:cNvSpPr>
            <a:spLocks noGrp="1" noChangeArrowheads="1"/>
          </p:cNvSpPr>
          <p:nvPr>
            <p:ph type="ctrTitle"/>
          </p:nvPr>
        </p:nvSpPr>
        <p:spPr>
          <a:xfrm>
            <a:off x="76200" y="292608"/>
            <a:ext cx="9067800" cy="475488"/>
          </a:xfrm>
        </p:spPr>
        <p:txBody>
          <a:bodyPr/>
          <a:lstStyle/>
          <a:p>
            <a:pPr eaLnBrk="1" hangingPunct="1">
              <a:lnSpc>
                <a:spcPct val="100000"/>
              </a:lnSpc>
              <a:spcBef>
                <a:spcPts val="0"/>
              </a:spcBef>
            </a:pPr>
            <a:r>
              <a:rPr lang="en-US" altLang="en-US" sz="2400" dirty="0">
                <a:latin typeface="Arial Unicode MS" pitchFamily="34" charset="-122"/>
              </a:rPr>
              <a:t>International Society for Knowledge Organization (ISKO)</a:t>
            </a:r>
          </a:p>
        </p:txBody>
      </p:sp>
      <p:sp>
        <p:nvSpPr>
          <p:cNvPr id="5" name="Rectangle 2">
            <a:extLst>
              <a:ext uri="{FF2B5EF4-FFF2-40B4-BE49-F238E27FC236}">
                <a16:creationId xmlns:a16="http://schemas.microsoft.com/office/drawing/2014/main" id="{E97D5CFC-7BCC-5F43-AA88-F2841F661127}"/>
              </a:ext>
            </a:extLst>
          </p:cNvPr>
          <p:cNvSpPr txBox="1">
            <a:spLocks noChangeArrowheads="1"/>
          </p:cNvSpPr>
          <p:nvPr/>
        </p:nvSpPr>
        <p:spPr>
          <a:xfrm>
            <a:off x="76200" y="815943"/>
            <a:ext cx="9067800" cy="10398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1200"/>
              </a:spcBef>
            </a:pPr>
            <a:r>
              <a:rPr lang="en-US" altLang="en-US" sz="2900" b="1" dirty="0">
                <a:latin typeface="Arial Unicode MS" pitchFamily="34" charset="-122"/>
              </a:rPr>
              <a:t>Scientific and Technical Advisory Council (STAC)</a:t>
            </a:r>
          </a:p>
          <a:p>
            <a:pPr>
              <a:spcBef>
                <a:spcPts val="900"/>
              </a:spcBef>
            </a:pPr>
            <a:r>
              <a:rPr lang="en-US" altLang="en-US" sz="2400" dirty="0">
                <a:latin typeface="Arial Unicode MS" pitchFamily="34" charset="-122"/>
              </a:rPr>
              <a:t>Observing knowledge organization scholarship and applications</a:t>
            </a:r>
          </a:p>
        </p:txBody>
      </p:sp>
      <p:sp>
        <p:nvSpPr>
          <p:cNvPr id="6" name="Rectangle 2">
            <a:extLst>
              <a:ext uri="{FF2B5EF4-FFF2-40B4-BE49-F238E27FC236}">
                <a16:creationId xmlns:a16="http://schemas.microsoft.com/office/drawing/2014/main" id="{4C35427C-26D7-635B-AC62-F5339AC552AD}"/>
              </a:ext>
            </a:extLst>
          </p:cNvPr>
          <p:cNvSpPr txBox="1">
            <a:spLocks noChangeArrowheads="1"/>
          </p:cNvSpPr>
          <p:nvPr/>
        </p:nvSpPr>
        <p:spPr>
          <a:xfrm>
            <a:off x="76200" y="2057318"/>
            <a:ext cx="9067800" cy="103980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spcBef>
                <a:spcPts val="0"/>
              </a:spcBef>
            </a:pPr>
            <a:r>
              <a:rPr lang="en-US" altLang="en-US" sz="2800" b="1" dirty="0">
                <a:latin typeface="Arial Unicode MS" pitchFamily="34" charset="-122"/>
              </a:rPr>
              <a:t>Annual Report 2023/2024. </a:t>
            </a:r>
            <a:r>
              <a:rPr lang="en-US" altLang="en-US" sz="2800" dirty="0">
                <a:latin typeface="Arial Unicode MS" pitchFamily="34" charset="-122"/>
              </a:rPr>
              <a:t>Work plan for 2024/2025</a:t>
            </a:r>
          </a:p>
          <a:p>
            <a:pPr>
              <a:spcBef>
                <a:spcPts val="1200"/>
              </a:spcBef>
            </a:pPr>
            <a:r>
              <a:rPr lang="en-US" altLang="en-US" sz="2400" dirty="0">
                <a:latin typeface="Arial Unicode MS" pitchFamily="34" charset="-122"/>
              </a:rPr>
              <a:t>ISKO Annual Meeting 2024-07-22</a:t>
            </a:r>
          </a:p>
        </p:txBody>
      </p:sp>
      <p:sp>
        <p:nvSpPr>
          <p:cNvPr id="7" name="Rectangle 3">
            <a:extLst>
              <a:ext uri="{FF2B5EF4-FFF2-40B4-BE49-F238E27FC236}">
                <a16:creationId xmlns:a16="http://schemas.microsoft.com/office/drawing/2014/main" id="{DE38A1E1-4AA4-D586-67C7-2F360B4DCC35}"/>
              </a:ext>
            </a:extLst>
          </p:cNvPr>
          <p:cNvSpPr>
            <a:spLocks noGrp="1" noChangeArrowheads="1"/>
          </p:cNvSpPr>
          <p:nvPr>
            <p:ph type="subTitle" idx="1"/>
          </p:nvPr>
        </p:nvSpPr>
        <p:spPr>
          <a:xfrm>
            <a:off x="133350" y="3302237"/>
            <a:ext cx="5219700" cy="2514600"/>
          </a:xfrm>
        </p:spPr>
        <p:txBody>
          <a:bodyPr/>
          <a:lstStyle/>
          <a:p>
            <a:pPr eaLnBrk="1" hangingPunct="1"/>
            <a:r>
              <a:rPr lang="en-US" altLang="en-US" sz="2400" b="1" dirty="0">
                <a:solidFill>
                  <a:schemeClr val="tx1"/>
                </a:solidFill>
              </a:rPr>
              <a:t>Dagobert Soergel, chair</a:t>
            </a:r>
          </a:p>
          <a:p>
            <a:pPr eaLnBrk="1" hangingPunct="1"/>
            <a:r>
              <a:rPr lang="en-US" altLang="en-US" sz="1800" dirty="0">
                <a:solidFill>
                  <a:schemeClr val="tx1"/>
                </a:solidFill>
              </a:rPr>
              <a:t>Professor Emeritus, </a:t>
            </a:r>
            <a:br>
              <a:rPr lang="en-US" altLang="en-US" sz="1800" dirty="0">
                <a:solidFill>
                  <a:schemeClr val="tx1"/>
                </a:solidFill>
              </a:rPr>
            </a:br>
            <a:r>
              <a:rPr lang="en-US" altLang="en-US" sz="1800" dirty="0">
                <a:solidFill>
                  <a:schemeClr val="tx1"/>
                </a:solidFill>
              </a:rPr>
              <a:t>Information Studies, </a:t>
            </a:r>
            <a:br>
              <a:rPr lang="en-US" altLang="en-US" sz="1800" dirty="0">
                <a:solidFill>
                  <a:schemeClr val="tx1"/>
                </a:solidFill>
              </a:rPr>
            </a:br>
            <a:r>
              <a:rPr lang="en-US" altLang="en-US" sz="1800" dirty="0">
                <a:solidFill>
                  <a:schemeClr val="tx1"/>
                </a:solidFill>
              </a:rPr>
              <a:t>University of Maryland</a:t>
            </a:r>
          </a:p>
          <a:p>
            <a:pPr eaLnBrk="1" hangingPunct="1">
              <a:spcBef>
                <a:spcPts val="1000"/>
              </a:spcBef>
            </a:pPr>
            <a:r>
              <a:rPr lang="en-US" altLang="en-US" sz="1800" dirty="0">
                <a:solidFill>
                  <a:schemeClr val="tx1"/>
                </a:solidFill>
              </a:rPr>
              <a:t>For</a:t>
            </a:r>
          </a:p>
          <a:p>
            <a:pPr marL="0" marR="0" lvl="0" indent="0" algn="ctr" defTabSz="914400" rtl="0" eaLnBrk="1" fontAlgn="base" latinLnBrk="0" hangingPunct="1">
              <a:lnSpc>
                <a:spcPct val="100000"/>
              </a:lnSpc>
              <a:spcBef>
                <a:spcPts val="0"/>
              </a:spcBef>
              <a:spcAft>
                <a:spcPct val="0"/>
              </a:spcAft>
              <a:buClrTx/>
              <a:buSzTx/>
              <a:buFont typeface="Arial" charset="0"/>
              <a:buNone/>
              <a:tabLst/>
              <a:defRPr/>
            </a:pPr>
            <a:r>
              <a:rPr kumimoji="0" lang="en-US" altLang="en-US" sz="2400" b="1" i="0" u="none" strike="noStrike" kern="1200" cap="none" spc="-100" normalizeH="0" noProof="0" dirty="0">
                <a:ln>
                  <a:noFill/>
                </a:ln>
                <a:solidFill>
                  <a:prstClr val="black"/>
                </a:solidFill>
                <a:effectLst/>
                <a:uLnTx/>
                <a:uFillTx/>
                <a:latin typeface="Arial"/>
                <a:ea typeface="+mn-ea"/>
                <a:cs typeface="+mn-cs"/>
              </a:rPr>
              <a:t>Jonathan Furner, chair, </a:t>
            </a:r>
            <a:r>
              <a:rPr kumimoji="0" lang="en-US" altLang="en-US" sz="1800" i="0" u="none" strike="noStrike" kern="1200" cap="none" spc="-100" normalizeH="0" noProof="0" dirty="0">
                <a:ln>
                  <a:noFill/>
                </a:ln>
                <a:solidFill>
                  <a:prstClr val="black"/>
                </a:solidFill>
                <a:effectLst/>
                <a:uLnTx/>
                <a:uFillTx/>
                <a:latin typeface="Arial"/>
                <a:ea typeface="+mn-ea"/>
                <a:cs typeface="+mn-cs"/>
              </a:rPr>
              <a:t>2023-09 - 2024-06</a:t>
            </a:r>
          </a:p>
          <a:p>
            <a:pPr marL="0" marR="0" lvl="0" indent="0" algn="ctr" defTabSz="914400" rtl="0" eaLnBrk="1" fontAlgn="base" latinLnBrk="0" hangingPunct="1">
              <a:lnSpc>
                <a:spcPct val="100000"/>
              </a:lnSpc>
              <a:spcBef>
                <a:spcPct val="20000"/>
              </a:spcBef>
              <a:spcAft>
                <a:spcPct val="0"/>
              </a:spcAft>
              <a:buClrTx/>
              <a:buSzTx/>
              <a:buFont typeface="Arial" charset="0"/>
              <a:buNone/>
              <a:tabLst/>
              <a:defRPr/>
            </a:pPr>
            <a:r>
              <a:rPr kumimoji="0" lang="en-US" altLang="en-US" sz="1800" b="0" i="0" u="none" strike="noStrike" kern="1200" cap="none" spc="0" normalizeH="0" baseline="0" noProof="0" dirty="0">
                <a:ln>
                  <a:noFill/>
                </a:ln>
                <a:solidFill>
                  <a:prstClr val="black"/>
                </a:solidFill>
                <a:effectLst/>
                <a:uLnTx/>
                <a:uFillTx/>
                <a:latin typeface="Arial"/>
                <a:ea typeface="+mn-ea"/>
                <a:cs typeface="+mn-cs"/>
              </a:rPr>
              <a:t>Professor, Information Studies, UCLA</a:t>
            </a:r>
            <a:endParaRPr lang="en-US" altLang="en-US" sz="1800" dirty="0">
              <a:solidFill>
                <a:schemeClr val="tx1"/>
              </a:solidFill>
            </a:endParaRPr>
          </a:p>
          <a:p>
            <a:pPr eaLnBrk="1" hangingPunct="1"/>
            <a:endParaRPr lang="en-US" altLang="en-US" sz="1800" dirty="0">
              <a:solidFill>
                <a:schemeClr val="tx1"/>
              </a:solidFill>
            </a:endParaRPr>
          </a:p>
        </p:txBody>
      </p:sp>
      <p:sp>
        <p:nvSpPr>
          <p:cNvPr id="8" name="Rectangle 3">
            <a:extLst>
              <a:ext uri="{FF2B5EF4-FFF2-40B4-BE49-F238E27FC236}">
                <a16:creationId xmlns:a16="http://schemas.microsoft.com/office/drawing/2014/main" id="{2A002332-90F3-1621-3E4B-0E9771972BED}"/>
              </a:ext>
            </a:extLst>
          </p:cNvPr>
          <p:cNvSpPr txBox="1">
            <a:spLocks noChangeArrowheads="1"/>
          </p:cNvSpPr>
          <p:nvPr/>
        </p:nvSpPr>
        <p:spPr bwMode="auto">
          <a:xfrm>
            <a:off x="5391150" y="3302237"/>
            <a:ext cx="36195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Font typeface="Arial" charset="0"/>
              <a:buNone/>
              <a:defRPr sz="3200" kern="1200">
                <a:solidFill>
                  <a:schemeClr val="tx1">
                    <a:tint val="75000"/>
                  </a:schemeClr>
                </a:solidFill>
                <a:latin typeface="+mn-lt"/>
                <a:ea typeface="+mn-ea"/>
                <a:cs typeface="+mn-cs"/>
              </a:defRPr>
            </a:lvl1pPr>
            <a:lvl2pPr marL="457200" indent="0" algn="ctr"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eaLnBrk="1" hangingPunct="1"/>
            <a:r>
              <a:rPr lang="en-US" altLang="en-US" sz="2400" b="1" dirty="0">
                <a:solidFill>
                  <a:schemeClr val="tx1"/>
                </a:solidFill>
                <a:latin typeface="+mj-lt"/>
              </a:rPr>
              <a:t>Aida Slavic, vice-chair</a:t>
            </a:r>
          </a:p>
          <a:p>
            <a:pPr eaLnBrk="1" hangingPunct="1">
              <a:lnSpc>
                <a:spcPct val="95000"/>
              </a:lnSpc>
              <a:spcBef>
                <a:spcPts val="432"/>
              </a:spcBef>
            </a:pPr>
            <a:r>
              <a:rPr lang="en-US" sz="1800" spc="-30" dirty="0">
                <a:solidFill>
                  <a:schemeClr val="tx1"/>
                </a:solidFill>
              </a:rPr>
              <a:t>Editor-in-chief, </a:t>
            </a:r>
            <a:br>
              <a:rPr lang="en-US" sz="1800" spc="-30" dirty="0">
                <a:solidFill>
                  <a:schemeClr val="tx1"/>
                </a:solidFill>
              </a:rPr>
            </a:br>
            <a:r>
              <a:rPr lang="en-US" sz="1800" spc="-30" dirty="0">
                <a:solidFill>
                  <a:schemeClr val="tx1"/>
                </a:solidFill>
              </a:rPr>
              <a:t>Universal Decimal Classification</a:t>
            </a:r>
            <a:br>
              <a:rPr lang="en-US" sz="1800" spc="-30" dirty="0">
                <a:solidFill>
                  <a:schemeClr val="tx1"/>
                </a:solidFill>
              </a:rPr>
            </a:br>
            <a:r>
              <a:rPr lang="en-US" sz="1800" spc="-30" dirty="0">
                <a:solidFill>
                  <a:schemeClr val="tx1"/>
                </a:solidFill>
              </a:rPr>
              <a:t>UDC Consortium, The Hague</a:t>
            </a:r>
          </a:p>
          <a:p>
            <a:pPr eaLnBrk="1" hangingPunct="1">
              <a:lnSpc>
                <a:spcPct val="95000"/>
              </a:lnSpc>
              <a:spcBef>
                <a:spcPts val="1200"/>
              </a:spcBef>
            </a:pPr>
            <a:r>
              <a:rPr lang="en-US" sz="1800" spc="-30" dirty="0">
                <a:solidFill>
                  <a:schemeClr val="tx1"/>
                </a:solidFill>
              </a:rPr>
              <a:t>Adjunct Associate Professor</a:t>
            </a:r>
            <a:br>
              <a:rPr lang="en-US" sz="1800" spc="-30" dirty="0">
                <a:solidFill>
                  <a:schemeClr val="tx1"/>
                </a:solidFill>
              </a:rPr>
            </a:br>
            <a:r>
              <a:rPr lang="en-US" sz="1800" spc="-50" dirty="0">
                <a:solidFill>
                  <a:schemeClr val="tx1"/>
                </a:solidFill>
              </a:rPr>
              <a:t>Dept. of Information &amp; Communication. Sciences </a:t>
            </a:r>
            <a:br>
              <a:rPr lang="en-US" sz="1800" spc="-50" dirty="0">
                <a:solidFill>
                  <a:schemeClr val="tx1"/>
                </a:solidFill>
              </a:rPr>
            </a:br>
            <a:r>
              <a:rPr lang="en-US" sz="1800" spc="-30" dirty="0">
                <a:solidFill>
                  <a:schemeClr val="tx1"/>
                </a:solidFill>
              </a:rPr>
              <a:t>University of Zagreb</a:t>
            </a:r>
            <a:endParaRPr lang="en-US" altLang="en-US" sz="2000" spc="-30" dirty="0">
              <a:solidFill>
                <a:schemeClr val="tx1"/>
              </a:solidFill>
            </a:endParaRPr>
          </a:p>
        </p:txBody>
      </p:sp>
      <p:sp>
        <p:nvSpPr>
          <p:cNvPr id="2" name="Footer Placeholder 4">
            <a:extLst>
              <a:ext uri="{FF2B5EF4-FFF2-40B4-BE49-F238E27FC236}">
                <a16:creationId xmlns:a16="http://schemas.microsoft.com/office/drawing/2014/main" id="{852C7605-E00D-4EE8-6CCE-C6512325C2F8}"/>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Slide Number Placeholder 5">
            <a:extLst>
              <a:ext uri="{FF2B5EF4-FFF2-40B4-BE49-F238E27FC236}">
                <a16:creationId xmlns:a16="http://schemas.microsoft.com/office/drawing/2014/main" id="{585CEDC6-7A45-9C48-1D07-0FE77064BB8B}"/>
              </a:ext>
            </a:extLst>
          </p:cNvPr>
          <p:cNvSpPr>
            <a:spLocks noGrp="1"/>
          </p:cNvSpPr>
          <p:nvPr>
            <p:ph type="sldNum" sz="quarter" idx="12"/>
          </p:nvPr>
        </p:nvSpPr>
        <p:spPr>
          <a:xfrm>
            <a:off x="6553200" y="6356350"/>
            <a:ext cx="2133600" cy="365125"/>
          </a:xfrm>
        </p:spPr>
        <p:txBody>
          <a:bodyPr/>
          <a:lstStyle/>
          <a:p>
            <a:pPr>
              <a:defRPr/>
            </a:pPr>
            <a:fld id="{1B0FB0E2-C547-4681-B10C-D23869DD0159}" type="slidenum">
              <a:rPr lang="en-US" sz="2400" b="1">
                <a:solidFill>
                  <a:schemeClr val="tx1"/>
                </a:solidFill>
              </a:rPr>
              <a:pPr>
                <a:defRPr/>
              </a:pPr>
              <a:t>1</a:t>
            </a:fld>
            <a:endParaRPr lang="en-US" sz="2400" b="1" dirty="0">
              <a:solidFill>
                <a:schemeClr val="tx1"/>
              </a:solidFill>
            </a:endParaRPr>
          </a:p>
        </p:txBody>
      </p:sp>
      <p:sp>
        <p:nvSpPr>
          <p:cNvPr id="9" name="Footer Placeholder 4">
            <a:extLst>
              <a:ext uri="{FF2B5EF4-FFF2-40B4-BE49-F238E27FC236}">
                <a16:creationId xmlns:a16="http://schemas.microsoft.com/office/drawing/2014/main" id="{20DB5AAA-7B9A-84C0-FE4C-5C39CEC1DDC9}"/>
              </a:ext>
            </a:extLst>
          </p:cNvPr>
          <p:cNvSpPr txBox="1">
            <a:spLocks/>
          </p:cNvSpPr>
          <p:nvPr/>
        </p:nvSpPr>
        <p:spPr>
          <a:xfrm>
            <a:off x="2667000" y="5888156"/>
            <a:ext cx="3886200" cy="396875"/>
          </a:xfrm>
          <a:prstGeom prst="rect">
            <a:avLst/>
          </a:prstGeom>
        </p:spPr>
        <p:txBody>
          <a:bodyPr vert="horz" lIns="91440" tIns="45720" rIns="91440" bIns="45720" rtlCol="0" anchor="ctr"/>
          <a:lstStyle>
            <a:defPPr>
              <a:defRPr lang="en-US"/>
            </a:defPPr>
            <a:lvl1pPr algn="ctr" rtl="0" fontAlgn="base">
              <a:spcBef>
                <a:spcPct val="0"/>
              </a:spcBef>
              <a:spcAft>
                <a:spcPct val="0"/>
              </a:spcAft>
              <a:defRPr sz="1200" kern="1200">
                <a:solidFill>
                  <a:schemeClr val="tx1">
                    <a:tint val="75000"/>
                  </a:schemeClr>
                </a:solidFill>
                <a:latin typeface="Times New Roman" pitchFamily="18" charset="0"/>
                <a:ea typeface="+mn-ea"/>
                <a:cs typeface="Arial" charset="0"/>
              </a:defRPr>
            </a:lvl1pPr>
            <a:lvl2pPr marL="457200" algn="l" rtl="0" fontAlgn="base">
              <a:spcBef>
                <a:spcPct val="0"/>
              </a:spcBef>
              <a:spcAft>
                <a:spcPct val="0"/>
              </a:spcAft>
              <a:defRPr sz="2400" kern="1200">
                <a:solidFill>
                  <a:schemeClr val="tx1"/>
                </a:solidFill>
                <a:latin typeface="Times New Roman" pitchFamily="18" charset="0"/>
                <a:ea typeface="+mn-ea"/>
                <a:cs typeface="Arial" charset="0"/>
              </a:defRPr>
            </a:lvl2pPr>
            <a:lvl3pPr marL="914400" algn="l" rtl="0" fontAlgn="base">
              <a:spcBef>
                <a:spcPct val="0"/>
              </a:spcBef>
              <a:spcAft>
                <a:spcPct val="0"/>
              </a:spcAft>
              <a:defRPr sz="24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24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2400" kern="1200">
                <a:solidFill>
                  <a:schemeClr val="tx1"/>
                </a:solidFill>
                <a:latin typeface="Times New Roman" pitchFamily="18" charset="0"/>
                <a:ea typeface="+mn-ea"/>
                <a:cs typeface="Arial" charset="0"/>
              </a:defRPr>
            </a:lvl5pPr>
            <a:lvl6pPr marL="2286000" algn="l" defTabSz="914400" rtl="0" eaLnBrk="1" latinLnBrk="0" hangingPunct="1">
              <a:defRPr sz="2400" kern="1200">
                <a:solidFill>
                  <a:schemeClr val="tx1"/>
                </a:solidFill>
                <a:latin typeface="Times New Roman" pitchFamily="18" charset="0"/>
                <a:ea typeface="+mn-ea"/>
                <a:cs typeface="Arial" charset="0"/>
              </a:defRPr>
            </a:lvl6pPr>
            <a:lvl7pPr marL="2743200" algn="l" defTabSz="914400" rtl="0" eaLnBrk="1" latinLnBrk="0" hangingPunct="1">
              <a:defRPr sz="2400" kern="1200">
                <a:solidFill>
                  <a:schemeClr val="tx1"/>
                </a:solidFill>
                <a:latin typeface="Times New Roman" pitchFamily="18" charset="0"/>
                <a:ea typeface="+mn-ea"/>
                <a:cs typeface="Arial" charset="0"/>
              </a:defRPr>
            </a:lvl7pPr>
            <a:lvl8pPr marL="3200400" algn="l" defTabSz="914400" rtl="0" eaLnBrk="1" latinLnBrk="0" hangingPunct="1">
              <a:defRPr sz="2400" kern="1200">
                <a:solidFill>
                  <a:schemeClr val="tx1"/>
                </a:solidFill>
                <a:latin typeface="Times New Roman" pitchFamily="18" charset="0"/>
                <a:ea typeface="+mn-ea"/>
                <a:cs typeface="Arial" charset="0"/>
              </a:defRPr>
            </a:lvl8pPr>
            <a:lvl9pPr marL="3657600" algn="l" defTabSz="914400" rtl="0" eaLnBrk="1" latinLnBrk="0" hangingPunct="1">
              <a:defRPr sz="2400" kern="1200">
                <a:solidFill>
                  <a:schemeClr val="tx1"/>
                </a:solidFill>
                <a:latin typeface="Times New Roman" pitchFamily="18" charset="0"/>
                <a:ea typeface="+mn-ea"/>
                <a:cs typeface="Arial" charset="0"/>
              </a:defRPr>
            </a:lvl9pPr>
          </a:lstStyle>
          <a:p>
            <a:pPr>
              <a:defRPr/>
            </a:pPr>
            <a:r>
              <a:rPr lang="en-US" sz="2400" dirty="0">
                <a:hlinkClick r:id="rId2"/>
              </a:rPr>
              <a:t>https://www.isko.org/stac/</a:t>
            </a:r>
            <a:endParaRPr lang="en-US" sz="2400" dirty="0"/>
          </a:p>
        </p:txBody>
      </p:sp>
    </p:spTree>
    <p:extLst>
      <p:ext uri="{BB962C8B-B14F-4D97-AF65-F5344CB8AC3E}">
        <p14:creationId xmlns:p14="http://schemas.microsoft.com/office/powerpoint/2010/main" val="3021332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31528" y="2514600"/>
            <a:ext cx="8229600" cy="473075"/>
          </a:xfrm>
        </p:spPr>
        <p:txBody>
          <a:bodyPr/>
          <a:lstStyle/>
          <a:p>
            <a:pPr eaLnBrk="1" hangingPunct="1"/>
            <a:r>
              <a:rPr lang="en-US" sz="3200" b="1" dirty="0"/>
              <a:t>STAC working groups</a:t>
            </a:r>
            <a:endParaRPr lang="en-US" altLang="en-US" sz="3200" b="1" dirty="0"/>
          </a:p>
        </p:txBody>
      </p:sp>
      <p:sp>
        <p:nvSpPr>
          <p:cNvPr id="3075" name="Rectangle 3"/>
          <p:cNvSpPr>
            <a:spLocks noGrp="1" noChangeArrowheads="1"/>
          </p:cNvSpPr>
          <p:nvPr>
            <p:ph idx="1"/>
          </p:nvPr>
        </p:nvSpPr>
        <p:spPr>
          <a:xfrm>
            <a:off x="228600" y="5562600"/>
            <a:ext cx="8756480" cy="228600"/>
          </a:xfrm>
        </p:spPr>
        <p:txBody>
          <a:bodyPr/>
          <a:lstStyle/>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10</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2451170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14164" y="457200"/>
            <a:ext cx="8229600" cy="473075"/>
          </a:xfrm>
        </p:spPr>
        <p:txBody>
          <a:bodyPr/>
          <a:lstStyle/>
          <a:p>
            <a:pPr eaLnBrk="1" hangingPunct="1"/>
            <a:r>
              <a:rPr lang="en-US" sz="3200" b="1" dirty="0"/>
              <a:t>Business rules for working groups</a:t>
            </a:r>
            <a:endParaRPr lang="en-US" altLang="en-US" sz="32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11</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A50F53E4-8B67-F817-E9E0-C5DB1FD2ADE9}"/>
              </a:ext>
            </a:extLst>
          </p:cNvPr>
          <p:cNvSpPr txBox="1">
            <a:spLocks noChangeArrowheads="1"/>
          </p:cNvSpPr>
          <p:nvPr/>
        </p:nvSpPr>
        <p:spPr bwMode="auto">
          <a:xfrm>
            <a:off x="152400" y="1600200"/>
            <a:ext cx="8756480" cy="17526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0" indent="0">
              <a:spcBef>
                <a:spcPts val="900"/>
              </a:spcBef>
              <a:buFont typeface="Arial" charset="0"/>
              <a:buNone/>
              <a:tabLst>
                <a:tab pos="411480" algn="l"/>
              </a:tabLst>
            </a:pPr>
            <a:r>
              <a:rPr lang="en-US" sz="2000" dirty="0"/>
              <a:t>Need to develop. </a:t>
            </a:r>
            <a:br>
              <a:rPr lang="en-US" sz="2000" dirty="0"/>
            </a:br>
            <a:r>
              <a:rPr lang="en-US" sz="2000" dirty="0"/>
              <a:t>Cover membership, output, meeting requirements, reporting to STAC</a:t>
            </a:r>
          </a:p>
          <a:p>
            <a:pPr marL="0" indent="0">
              <a:spcBef>
                <a:spcPts val="900"/>
              </a:spcBef>
              <a:buFont typeface="Arial" charset="0"/>
              <a:buNone/>
              <a:tabLst>
                <a:tab pos="411480" algn="l"/>
              </a:tabLst>
            </a:pPr>
            <a:r>
              <a:rPr lang="en-US" sz="2000" dirty="0"/>
              <a:t>Establish ad-hoc committee to do this.</a:t>
            </a:r>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549958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14164" y="457200"/>
            <a:ext cx="8229600" cy="473075"/>
          </a:xfrm>
        </p:spPr>
        <p:txBody>
          <a:bodyPr/>
          <a:lstStyle/>
          <a:p>
            <a:pPr eaLnBrk="1" hangingPunct="1"/>
            <a:r>
              <a:rPr lang="en-US" sz="3200" b="1" dirty="0"/>
              <a:t>Education in Knowledge Organization across disciplines</a:t>
            </a:r>
            <a:endParaRPr lang="en-US" altLang="en-US" sz="3200" b="1" dirty="0"/>
          </a:p>
        </p:txBody>
      </p:sp>
      <p:sp>
        <p:nvSpPr>
          <p:cNvPr id="3075" name="Rectangle 3"/>
          <p:cNvSpPr>
            <a:spLocks noGrp="1" noChangeArrowheads="1"/>
          </p:cNvSpPr>
          <p:nvPr>
            <p:ph idx="1"/>
          </p:nvPr>
        </p:nvSpPr>
        <p:spPr>
          <a:xfrm>
            <a:off x="457200" y="1219200"/>
            <a:ext cx="8107476" cy="1752600"/>
          </a:xfrm>
        </p:spPr>
        <p:txBody>
          <a:bodyPr/>
          <a:lstStyle/>
          <a:p>
            <a:pPr marL="0" indent="0">
              <a:spcBef>
                <a:spcPts val="1200"/>
              </a:spcBef>
              <a:buNone/>
              <a:tabLst>
                <a:tab pos="411480" algn="l"/>
              </a:tabLst>
            </a:pPr>
            <a:r>
              <a:rPr lang="en-US" sz="2000" dirty="0"/>
              <a:t>Initial focus on collecting and unifying competencies and KO concepts students should learn for a range of professions and specializations, </a:t>
            </a:r>
            <a:br>
              <a:rPr lang="en-US" sz="2000" dirty="0"/>
            </a:br>
            <a:r>
              <a:rPr lang="en-US" sz="2000" dirty="0"/>
              <a:t>taking a global view. </a:t>
            </a:r>
          </a:p>
          <a:p>
            <a:pPr marL="0" indent="0">
              <a:spcBef>
                <a:spcPts val="1200"/>
              </a:spcBef>
              <a:buNone/>
              <a:tabLst>
                <a:tab pos="411480" algn="l"/>
              </a:tabLst>
            </a:pPr>
            <a:r>
              <a:rPr lang="en-US" sz="2000" dirty="0"/>
              <a:t>Outgoing chair Marcia Zeng &lt;mzeng@kent.edu&gt; prepared an excellent plan for this work (pptx available)</a:t>
            </a:r>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12</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A50F53E4-8B67-F817-E9E0-C5DB1FD2ADE9}"/>
              </a:ext>
            </a:extLst>
          </p:cNvPr>
          <p:cNvSpPr txBox="1">
            <a:spLocks noChangeArrowheads="1"/>
          </p:cNvSpPr>
          <p:nvPr/>
        </p:nvSpPr>
        <p:spPr bwMode="auto">
          <a:xfrm>
            <a:off x="193760" y="2969880"/>
            <a:ext cx="8756480" cy="335472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0" indent="0">
              <a:spcBef>
                <a:spcPts val="900"/>
              </a:spcBef>
              <a:buFont typeface="Arial" charset="0"/>
              <a:buNone/>
              <a:tabLst>
                <a:tab pos="411480" algn="l"/>
              </a:tabLst>
            </a:pPr>
            <a:r>
              <a:rPr lang="en-US" sz="2000" b="1" dirty="0"/>
              <a:t>Needs a new chair </a:t>
            </a:r>
            <a:r>
              <a:rPr lang="en-US" sz="2000" dirty="0"/>
              <a:t>and a group of active members to work on this. </a:t>
            </a:r>
            <a:br>
              <a:rPr lang="en-US" sz="2000" dirty="0"/>
            </a:br>
            <a:r>
              <a:rPr lang="en-US" sz="2000" dirty="0"/>
              <a:t>But too much work for a group of volunteers,</a:t>
            </a:r>
          </a:p>
          <a:p>
            <a:pPr marL="0" indent="0">
              <a:spcBef>
                <a:spcPts val="900"/>
              </a:spcBef>
              <a:buFont typeface="Arial" charset="0"/>
              <a:buNone/>
              <a:tabLst>
                <a:tab pos="411480" algn="l"/>
              </a:tabLst>
            </a:pPr>
            <a:r>
              <a:rPr lang="en-US" sz="2000" b="1" dirty="0"/>
              <a:t>Developing a cross-disciplinary international KO competency knowledge base may well be fundable by IMLS or NSF, </a:t>
            </a:r>
            <a:r>
              <a:rPr lang="en-US" sz="2000" dirty="0"/>
              <a:t>especially if it involves international collaboration</a:t>
            </a:r>
            <a:r>
              <a:rPr lang="en-US" sz="2000" b="1" dirty="0"/>
              <a:t>. Needs someone to spearhead</a:t>
            </a:r>
            <a:r>
              <a:rPr lang="en-US" sz="2000" dirty="0"/>
              <a:t> and submit a grant proposal through their institution with much support from the group.</a:t>
            </a:r>
          </a:p>
          <a:p>
            <a:pPr marL="0" indent="0">
              <a:spcBef>
                <a:spcPts val="900"/>
              </a:spcBef>
              <a:buFont typeface="Arial" charset="0"/>
              <a:buNone/>
              <a:tabLst>
                <a:tab pos="411480" algn="l"/>
              </a:tabLst>
            </a:pPr>
            <a:r>
              <a:rPr lang="en-US" sz="1800" kern="0" spc="-5" dirty="0">
                <a:effectLst/>
                <a:latin typeface="Arial" panose="020B0604020202020204" pitchFamily="34" charset="0"/>
                <a:ea typeface="Arial" panose="020B0604020202020204" pitchFamily="34" charset="0"/>
                <a:cs typeface="Times New Roman" panose="02020603050405020304" pitchFamily="18" charset="0"/>
              </a:rPr>
              <a:t>Collaborate with</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IFLA</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WG</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on</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training</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for</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subject</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access.</a:t>
            </a:r>
            <a:endParaRPr lang="en-US" sz="2000"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1796674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136525"/>
            <a:ext cx="8534400" cy="1082675"/>
          </a:xfrm>
        </p:spPr>
        <p:txBody>
          <a:bodyPr/>
          <a:lstStyle/>
          <a:p>
            <a:pPr eaLnBrk="1" hangingPunct="1"/>
            <a:r>
              <a:rPr lang="en-US" sz="3200" b="1" dirty="0"/>
              <a:t>Annual cross-disciplinary </a:t>
            </a:r>
            <a:br>
              <a:rPr lang="en-US" sz="3200" b="1" dirty="0"/>
            </a:br>
            <a:r>
              <a:rPr lang="en-US" sz="3200" b="1" dirty="0"/>
              <a:t>Review of Knowledge Organization (ARKO)</a:t>
            </a:r>
            <a:endParaRPr lang="en-US" altLang="en-US" sz="3200" b="1" dirty="0"/>
          </a:p>
        </p:txBody>
      </p:sp>
      <p:sp>
        <p:nvSpPr>
          <p:cNvPr id="3075" name="Rectangle 3"/>
          <p:cNvSpPr>
            <a:spLocks noGrp="1" noChangeArrowheads="1"/>
          </p:cNvSpPr>
          <p:nvPr>
            <p:ph idx="1"/>
          </p:nvPr>
        </p:nvSpPr>
        <p:spPr>
          <a:xfrm>
            <a:off x="76200" y="1524000"/>
            <a:ext cx="8991600" cy="4800600"/>
          </a:xfrm>
        </p:spPr>
        <p:txBody>
          <a:bodyPr/>
          <a:lstStyle/>
          <a:p>
            <a:pPr marL="0" indent="0">
              <a:spcBef>
                <a:spcPts val="1200"/>
              </a:spcBef>
              <a:buNone/>
              <a:tabLst>
                <a:tab pos="411480" algn="l"/>
              </a:tabLst>
            </a:pPr>
            <a:r>
              <a:rPr lang="en-US" sz="1800" b="1" dirty="0"/>
              <a:t>Goal:</a:t>
            </a:r>
            <a:r>
              <a:rPr lang="en-US" sz="1800" dirty="0"/>
              <a:t> </a:t>
            </a:r>
            <a:r>
              <a:rPr lang="en-US" sz="1800" b="1" dirty="0"/>
              <a:t>Publish an </a:t>
            </a:r>
            <a:r>
              <a:rPr lang="en-US" sz="1800" b="1" dirty="0">
                <a:solidFill>
                  <a:srgbClr val="C00000"/>
                </a:solidFill>
              </a:rPr>
              <a:t>Annual Review </a:t>
            </a:r>
            <a:r>
              <a:rPr lang="en-US" sz="1800" b="1" dirty="0"/>
              <a:t>of the global literature </a:t>
            </a:r>
            <a:br>
              <a:rPr lang="en-US" sz="1800" b="1" dirty="0"/>
            </a:br>
            <a:r>
              <a:rPr lang="en-US" sz="1800" b="1" dirty="0"/>
              <a:t>in the field of </a:t>
            </a:r>
            <a:r>
              <a:rPr lang="en-US" sz="1800" b="1" dirty="0">
                <a:solidFill>
                  <a:srgbClr val="C00000"/>
                </a:solidFill>
              </a:rPr>
              <a:t>Knowledge Organization</a:t>
            </a:r>
            <a:r>
              <a:rPr lang="en-US" sz="1800" b="1" dirty="0"/>
              <a:t>, broadly defined (</a:t>
            </a:r>
            <a:endParaRPr lang="en-US" sz="1800" dirty="0"/>
          </a:p>
          <a:p>
            <a:pPr marL="0" indent="0">
              <a:spcBef>
                <a:spcPts val="1200"/>
              </a:spcBef>
              <a:buNone/>
              <a:tabLst>
                <a:tab pos="411480" algn="l"/>
              </a:tabLst>
            </a:pPr>
            <a:r>
              <a:rPr lang="en-US" sz="1800" dirty="0"/>
              <a:t>The review will consist of </a:t>
            </a:r>
          </a:p>
          <a:p>
            <a:pPr>
              <a:spcBef>
                <a:spcPts val="0"/>
              </a:spcBef>
              <a:tabLst>
                <a:tab pos="411480" algn="l"/>
              </a:tabLst>
            </a:pPr>
            <a:r>
              <a:rPr lang="en-US" sz="1800" dirty="0"/>
              <a:t>sections on KO concepts as they are treated in the literatures of several disciplines </a:t>
            </a:r>
          </a:p>
          <a:p>
            <a:pPr>
              <a:spcBef>
                <a:spcPts val="0"/>
              </a:spcBef>
              <a:tabLst>
                <a:tab pos="411480" algn="l"/>
              </a:tabLst>
            </a:pPr>
            <a:r>
              <a:rPr lang="en-US" sz="1800" dirty="0"/>
              <a:t>sections focusing on specific national/regional literatures written by local experts</a:t>
            </a:r>
          </a:p>
          <a:p>
            <a:pPr marL="0" indent="0">
              <a:spcBef>
                <a:spcPts val="1200"/>
              </a:spcBef>
              <a:buNone/>
              <a:tabLst>
                <a:tab pos="411480" algn="l"/>
              </a:tabLst>
            </a:pPr>
            <a:r>
              <a:rPr lang="en-US" sz="1800" dirty="0"/>
              <a:t>The review will be edited and compiled by an international board of co-editors working with two co-editors-in-chief. It will be submitted </a:t>
            </a:r>
          </a:p>
          <a:p>
            <a:pPr>
              <a:spcBef>
                <a:spcPts val="0"/>
              </a:spcBef>
              <a:tabLst>
                <a:tab pos="411480" algn="l"/>
              </a:tabLst>
            </a:pPr>
            <a:r>
              <a:rPr lang="en-US" sz="1800" dirty="0"/>
              <a:t>to </a:t>
            </a:r>
            <a:r>
              <a:rPr lang="en-US" sz="1800" i="1" dirty="0"/>
              <a:t>Knowledge Organization </a:t>
            </a:r>
            <a:r>
              <a:rPr lang="en-US" sz="1800" dirty="0"/>
              <a:t>for publication in English </a:t>
            </a:r>
          </a:p>
          <a:p>
            <a:pPr>
              <a:spcBef>
                <a:spcPts val="0"/>
              </a:spcBef>
              <a:tabLst>
                <a:tab pos="411480" algn="l"/>
              </a:tabLst>
            </a:pPr>
            <a:r>
              <a:rPr lang="en-US" sz="1800" dirty="0"/>
              <a:t>to a journal TBD for publication in Mandarin</a:t>
            </a:r>
          </a:p>
          <a:p>
            <a:pPr marL="0" indent="0">
              <a:spcBef>
                <a:spcPts val="600"/>
              </a:spcBef>
              <a:buNone/>
              <a:tabLst>
                <a:tab pos="411480" algn="l"/>
              </a:tabLst>
            </a:pPr>
            <a:r>
              <a:rPr lang="en-US" sz="1800" b="1" dirty="0"/>
              <a:t>Co-editors-in-chief:</a:t>
            </a:r>
          </a:p>
          <a:p>
            <a:pPr marL="0" indent="0">
              <a:spcBef>
                <a:spcPts val="0"/>
              </a:spcBef>
              <a:buNone/>
              <a:tabLst>
                <a:tab pos="411480" algn="l"/>
              </a:tabLst>
            </a:pPr>
            <a:r>
              <a:rPr lang="en-US" sz="1800" dirty="0"/>
              <a:t>Jonathan Furner (University of California, Los Angeles) &lt;jfurner@ucla.edu&gt;</a:t>
            </a:r>
          </a:p>
          <a:p>
            <a:pPr marL="0" indent="0">
              <a:spcBef>
                <a:spcPts val="0"/>
              </a:spcBef>
              <a:buNone/>
              <a:tabLst>
                <a:tab pos="411480" algn="l"/>
              </a:tabLst>
            </a:pPr>
            <a:r>
              <a:rPr lang="en-US" sz="1800" dirty="0"/>
              <a:t>Junzhi Jia (Renmin University of China, Beijing) &lt;junzhij@163.com&gt;</a:t>
            </a:r>
          </a:p>
          <a:p>
            <a:pPr marL="0" indent="0">
              <a:spcBef>
                <a:spcPts val="1200"/>
              </a:spcBef>
              <a:buNone/>
              <a:tabLst>
                <a:tab pos="411480" algn="l"/>
              </a:tabLst>
            </a:pPr>
            <a:r>
              <a:rPr lang="en-US" sz="1800" b="1" dirty="0"/>
              <a:t>Possibly an associated project: Knowledge Organization Pathfinder </a:t>
            </a:r>
            <a:br>
              <a:rPr lang="en-US" sz="1800" b="1" dirty="0"/>
            </a:br>
            <a:r>
              <a:rPr lang="en-US" sz="1800" dirty="0"/>
              <a:t>Dagobert Soergel &lt;ds@dsoergel.com&gt;</a:t>
            </a:r>
            <a:br>
              <a:rPr lang="en-US" sz="1800" dirty="0"/>
            </a:br>
            <a:r>
              <a:rPr lang="en-US" sz="1800" dirty="0"/>
              <a:t>Global team of students working under faculty supervision for academic credit.</a:t>
            </a:r>
          </a:p>
          <a:p>
            <a:pPr marL="274320" indent="-82296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13</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3118814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6200" y="136525"/>
            <a:ext cx="8832680" cy="854075"/>
          </a:xfrm>
        </p:spPr>
        <p:txBody>
          <a:bodyPr/>
          <a:lstStyle/>
          <a:p>
            <a:pPr eaLnBrk="1" hangingPunct="1"/>
            <a:r>
              <a:rPr lang="en-US" sz="3200" b="1" dirty="0"/>
              <a:t>Annual Review of Knowledge Organization 2 </a:t>
            </a:r>
            <a:endParaRPr lang="en-US" altLang="en-US" sz="3200" b="1" dirty="0"/>
          </a:p>
        </p:txBody>
      </p:sp>
      <p:sp>
        <p:nvSpPr>
          <p:cNvPr id="3075" name="Rectangle 3"/>
          <p:cNvSpPr>
            <a:spLocks noGrp="1" noChangeArrowheads="1"/>
          </p:cNvSpPr>
          <p:nvPr>
            <p:ph idx="1"/>
          </p:nvPr>
        </p:nvSpPr>
        <p:spPr>
          <a:xfrm>
            <a:off x="76200" y="1050059"/>
            <a:ext cx="8991600" cy="1312141"/>
          </a:xfrm>
        </p:spPr>
        <p:txBody>
          <a:bodyPr/>
          <a:lstStyle/>
          <a:p>
            <a:pPr marL="342900" marR="0" lvl="0" indent="-342900">
              <a:spcBef>
                <a:spcPts val="190"/>
              </a:spcBef>
              <a:spcAft>
                <a:spcPts val="0"/>
              </a:spcAft>
              <a:buSzPts val="1100"/>
              <a:buFont typeface="Arial" panose="020B0604020202020204" pitchFamily="34" charset="0"/>
              <a:buChar char="-"/>
              <a:tabLst>
                <a:tab pos="149225" algn="l"/>
              </a:tabLst>
            </a:pPr>
            <a:r>
              <a:rPr lang="en-US" sz="2000" kern="0" spc="-5" dirty="0">
                <a:effectLst/>
                <a:ea typeface="Arial" panose="020B0604020202020204" pitchFamily="34" charset="0"/>
                <a:cs typeface="Times New Roman" panose="02020603050405020304" pitchFamily="18" charset="0"/>
              </a:rPr>
              <a:t>Content and process refined in working group discussions</a:t>
            </a:r>
          </a:p>
          <a:p>
            <a:pPr marL="342900" marR="0" lvl="0" indent="-342900">
              <a:spcBef>
                <a:spcPts val="190"/>
              </a:spcBef>
              <a:spcAft>
                <a:spcPts val="0"/>
              </a:spcAft>
              <a:buSzPts val="1100"/>
              <a:buFont typeface="Arial" panose="020B0604020202020204" pitchFamily="34" charset="0"/>
              <a:buChar char="-"/>
              <a:tabLst>
                <a:tab pos="149225" algn="l"/>
              </a:tabLst>
            </a:pPr>
            <a:endParaRPr lang="en-US" sz="2000" kern="0" spc="-5" dirty="0">
              <a:effectLst/>
              <a:ea typeface="Arial" panose="020B0604020202020204" pitchFamily="34" charset="0"/>
              <a:cs typeface="Times New Roman" panose="02020603050405020304" pitchFamily="18" charset="0"/>
            </a:endParaRPr>
          </a:p>
          <a:p>
            <a:pPr marL="342900" marR="0" lvl="0" indent="-342900">
              <a:spcBef>
                <a:spcPts val="190"/>
              </a:spcBef>
              <a:spcAft>
                <a:spcPts val="0"/>
              </a:spcAft>
              <a:buSzPts val="1100"/>
              <a:buFont typeface="Arial" panose="020B0604020202020204" pitchFamily="34" charset="0"/>
              <a:buChar char="-"/>
              <a:tabLst>
                <a:tab pos="149225" algn="l"/>
              </a:tabLst>
            </a:pPr>
            <a:r>
              <a:rPr lang="en-US" sz="2000" kern="0" spc="-5" dirty="0">
                <a:effectLst/>
                <a:ea typeface="Arial" panose="020B0604020202020204" pitchFamily="34" charset="0"/>
                <a:cs typeface="Times New Roman" panose="02020603050405020304" pitchFamily="18" charset="0"/>
              </a:rPr>
              <a:t>Regional</a:t>
            </a:r>
            <a:r>
              <a:rPr lang="en-US" sz="2000" kern="0" spc="-10" dirty="0">
                <a:effectLst/>
                <a:ea typeface="Arial" panose="020B0604020202020204" pitchFamily="34" charset="0"/>
                <a:cs typeface="Times New Roman" panose="02020603050405020304" pitchFamily="18" charset="0"/>
              </a:rPr>
              <a:t> </a:t>
            </a:r>
            <a:r>
              <a:rPr lang="en-US" sz="2000" kern="0" spc="-5" dirty="0">
                <a:effectLst/>
                <a:ea typeface="Arial" panose="020B0604020202020204" pitchFamily="34" charset="0"/>
                <a:cs typeface="Times New Roman" panose="02020603050405020304" pitchFamily="18" charset="0"/>
              </a:rPr>
              <a:t>editors appointed to ensure</a:t>
            </a:r>
            <a:r>
              <a:rPr lang="en-US" sz="2000" kern="0" spc="-10" dirty="0">
                <a:effectLst/>
                <a:ea typeface="Arial" panose="020B0604020202020204" pitchFamily="34" charset="0"/>
                <a:cs typeface="Times New Roman" panose="02020603050405020304" pitchFamily="18" charset="0"/>
              </a:rPr>
              <a:t> </a:t>
            </a:r>
            <a:r>
              <a:rPr lang="en-US" sz="2000" kern="0" spc="-5" dirty="0">
                <a:effectLst/>
                <a:ea typeface="Arial" panose="020B0604020202020204" pitchFamily="34" charset="0"/>
                <a:cs typeface="Times New Roman" panose="02020603050405020304" pitchFamily="18" charset="0"/>
              </a:rPr>
              <a:t>global coverage</a:t>
            </a:r>
            <a:endParaRPr lang="en-US" sz="2000" kern="100" dirty="0">
              <a:effectLst/>
              <a:ea typeface="Arial" panose="020B0604020202020204" pitchFamily="34" charset="0"/>
              <a:cs typeface="Times New Roman" panose="02020603050405020304" pitchFamily="18" charset="0"/>
            </a:endParaRPr>
          </a:p>
          <a:p>
            <a:pPr marL="457200" indent="-457200">
              <a:spcBef>
                <a:spcPts val="1200"/>
              </a:spcBef>
              <a:buNone/>
              <a:tabLst>
                <a:tab pos="411480" algn="l"/>
              </a:tabLst>
            </a:pPr>
            <a:endParaRPr lang="en-US" sz="20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14</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B11B7981-FEC3-8630-366C-6871690E93AF}"/>
              </a:ext>
            </a:extLst>
          </p:cNvPr>
          <p:cNvSpPr txBox="1">
            <a:spLocks noChangeArrowheads="1"/>
          </p:cNvSpPr>
          <p:nvPr/>
        </p:nvSpPr>
        <p:spPr bwMode="auto">
          <a:xfrm>
            <a:off x="152400" y="2971800"/>
            <a:ext cx="8756480" cy="26670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0" indent="0">
              <a:spcBef>
                <a:spcPts val="1200"/>
              </a:spcBef>
              <a:buNone/>
              <a:tabLst>
                <a:tab pos="411480" algn="l"/>
              </a:tabLst>
            </a:pPr>
            <a:r>
              <a:rPr lang="en-US" sz="2000" kern="0" spc="-5" dirty="0">
                <a:effectLst/>
                <a:latin typeface="Arial" panose="020B0604020202020204" pitchFamily="34" charset="0"/>
                <a:ea typeface="Arial" panose="020B0604020202020204" pitchFamily="34" charset="0"/>
                <a:cs typeface="Times New Roman" panose="02020603050405020304" pitchFamily="18" charset="0"/>
              </a:rPr>
              <a:t>Publish 2023</a:t>
            </a:r>
            <a:r>
              <a:rPr lang="en-US" sz="20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2000" kern="0" spc="-5" dirty="0">
                <a:effectLst/>
                <a:latin typeface="Arial" panose="020B0604020202020204" pitchFamily="34" charset="0"/>
                <a:ea typeface="Arial" panose="020B0604020202020204" pitchFamily="34" charset="0"/>
                <a:cs typeface="Times New Roman" panose="02020603050405020304" pitchFamily="18" charset="0"/>
              </a:rPr>
              <a:t>Review in English (KO Journal) and Mandarin</a:t>
            </a:r>
            <a:r>
              <a:rPr lang="en-US" sz="20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2000" kern="0" spc="-5" dirty="0">
                <a:effectLst/>
                <a:latin typeface="Arial" panose="020B0604020202020204" pitchFamily="34" charset="0"/>
                <a:ea typeface="Arial" panose="020B0604020202020204" pitchFamily="34" charset="0"/>
                <a:cs typeface="Times New Roman" panose="02020603050405020304" pitchFamily="18" charset="0"/>
              </a:rPr>
              <a:t>in late 2024. </a:t>
            </a:r>
          </a:p>
          <a:p>
            <a:pPr marL="0" indent="0">
              <a:spcBef>
                <a:spcPts val="1200"/>
              </a:spcBef>
              <a:buNone/>
              <a:tabLst>
                <a:tab pos="411480" algn="l"/>
              </a:tabLst>
            </a:pPr>
            <a:r>
              <a:rPr lang="en-US" sz="2000" kern="0" spc="-5" dirty="0">
                <a:latin typeface="Arial" panose="020B0604020202020204" pitchFamily="34" charset="0"/>
                <a:ea typeface="Arial" panose="020B0604020202020204" pitchFamily="34" charset="0"/>
                <a:cs typeface="Times New Roman" panose="02020603050405020304" pitchFamily="18" charset="0"/>
              </a:rPr>
              <a:t>Consider other publication venues, such as the </a:t>
            </a:r>
            <a:r>
              <a:rPr lang="en-US" sz="2000" i="1" kern="0" spc="-5" dirty="0">
                <a:latin typeface="Arial" panose="020B0604020202020204" pitchFamily="34" charset="0"/>
                <a:ea typeface="Arial" panose="020B0604020202020204" pitchFamily="34" charset="0"/>
                <a:cs typeface="Times New Roman" panose="02020603050405020304" pitchFamily="18" charset="0"/>
              </a:rPr>
              <a:t>Annual Review of Information Science and Technology</a:t>
            </a:r>
            <a:r>
              <a:rPr lang="en-US" sz="2000" kern="0" spc="-5" dirty="0">
                <a:latin typeface="Arial" panose="020B0604020202020204" pitchFamily="34" charset="0"/>
                <a:ea typeface="Arial" panose="020B0604020202020204" pitchFamily="34" charset="0"/>
                <a:cs typeface="Times New Roman" panose="02020603050405020304" pitchFamily="18" charset="0"/>
              </a:rPr>
              <a:t> (now published as a section in JASIST)</a:t>
            </a:r>
          </a:p>
          <a:p>
            <a:pPr marL="0" indent="0">
              <a:spcBef>
                <a:spcPts val="1200"/>
              </a:spcBef>
              <a:buNone/>
              <a:tabLst>
                <a:tab pos="411480" algn="l"/>
              </a:tabLst>
            </a:pPr>
            <a:r>
              <a:rPr lang="en-US" sz="2000" kern="0" spc="-5" dirty="0">
                <a:effectLst/>
                <a:latin typeface="Arial" panose="020B0604020202020204" pitchFamily="34" charset="0"/>
                <a:ea typeface="Arial" panose="020B0604020202020204" pitchFamily="34" charset="0"/>
                <a:cs typeface="Times New Roman" panose="02020603050405020304" pitchFamily="18" charset="0"/>
              </a:rPr>
              <a:t>Consider parallel publicat</a:t>
            </a:r>
            <a:r>
              <a:rPr lang="en-US" sz="2000" kern="0" spc="-5" dirty="0">
                <a:latin typeface="Arial" panose="020B0604020202020204" pitchFamily="34" charset="0"/>
                <a:ea typeface="Arial" panose="020B0604020202020204" pitchFamily="34" charset="0"/>
                <a:cs typeface="Times New Roman" panose="02020603050405020304" pitchFamily="18" charset="0"/>
              </a:rPr>
              <a:t>ion (possibly of longer versions) in the </a:t>
            </a:r>
            <a:br>
              <a:rPr lang="en-US" sz="2000" kern="0" spc="-5" dirty="0">
                <a:latin typeface="Arial" panose="020B0604020202020204" pitchFamily="34" charset="0"/>
                <a:ea typeface="Arial" panose="020B0604020202020204" pitchFamily="34" charset="0"/>
                <a:cs typeface="Times New Roman" panose="02020603050405020304" pitchFamily="18" charset="0"/>
              </a:rPr>
            </a:br>
            <a:r>
              <a:rPr lang="en-US" sz="2000" kern="0" spc="-5" dirty="0">
                <a:effectLst/>
                <a:latin typeface="Arial" panose="020B0604020202020204" pitchFamily="34" charset="0"/>
                <a:ea typeface="Arial" panose="020B0604020202020204" pitchFamily="34" charset="0"/>
                <a:cs typeface="Times New Roman" panose="02020603050405020304" pitchFamily="18" charset="0"/>
              </a:rPr>
              <a:t> </a:t>
            </a:r>
            <a:r>
              <a:rPr kumimoji="0" lang="en-US" altLang="en-US" sz="2000" i="0" u="none" strike="noStrike" cap="none" normalizeH="0" baseline="0" dirty="0">
                <a:ln>
                  <a:noFill/>
                </a:ln>
                <a:solidFill>
                  <a:schemeClr val="tx1"/>
                </a:solidFill>
                <a:effectLst/>
                <a:latin typeface="Arial" panose="020B0604020202020204" pitchFamily="34" charset="0"/>
              </a:rPr>
              <a:t>SKO Encyclopedia of Knowledge Organization (IEKO)</a:t>
            </a:r>
            <a:endParaRPr lang="en-US" sz="2000" kern="100" dirty="0">
              <a:effectLst/>
              <a:latin typeface="Aptos" panose="020B0004020202020204" pitchFamily="34" charset="0"/>
              <a:ea typeface="Arial" panose="020B0604020202020204" pitchFamily="34" charset="0"/>
              <a:cs typeface="Times New Roman" panose="02020603050405020304" pitchFamily="18" charset="0"/>
            </a:endParaRPr>
          </a:p>
          <a:p>
            <a:pPr marL="0" indent="0">
              <a:spcBef>
                <a:spcPts val="1200"/>
              </a:spcBef>
              <a:buFont typeface="Arial" charset="0"/>
              <a:buNone/>
              <a:tabLst>
                <a:tab pos="411480" algn="l"/>
              </a:tabLst>
            </a:pPr>
            <a:br>
              <a:rPr lang="en-US" sz="2000" b="1" dirty="0"/>
            </a:br>
            <a:endParaRPr lang="en-US" sz="2000"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2708349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76200" y="136525"/>
            <a:ext cx="8839200" cy="854075"/>
          </a:xfrm>
        </p:spPr>
        <p:txBody>
          <a:bodyPr/>
          <a:lstStyle/>
          <a:p>
            <a:pPr eaLnBrk="1" hangingPunct="1"/>
            <a:r>
              <a:rPr lang="en-US" sz="3200" b="1" dirty="0"/>
              <a:t>Annual Review of Knowledge Organization 3 </a:t>
            </a:r>
            <a:endParaRPr lang="en-US" altLang="en-US" sz="3200" b="1" dirty="0"/>
          </a:p>
        </p:txBody>
      </p:sp>
      <p:sp>
        <p:nvSpPr>
          <p:cNvPr id="3075" name="Rectangle 3"/>
          <p:cNvSpPr>
            <a:spLocks noGrp="1" noChangeArrowheads="1"/>
          </p:cNvSpPr>
          <p:nvPr>
            <p:ph idx="1"/>
          </p:nvPr>
        </p:nvSpPr>
        <p:spPr>
          <a:xfrm>
            <a:off x="76200" y="1524000"/>
            <a:ext cx="8991600" cy="1600200"/>
          </a:xfrm>
        </p:spPr>
        <p:txBody>
          <a:bodyPr/>
          <a:lstStyle/>
          <a:p>
            <a:pPr marL="0" indent="0">
              <a:spcBef>
                <a:spcPts val="1200"/>
              </a:spcBef>
              <a:buNone/>
              <a:tabLst>
                <a:tab pos="411480" algn="l"/>
              </a:tabLst>
            </a:pPr>
            <a:r>
              <a:rPr lang="en-US" sz="2000" b="1" dirty="0"/>
              <a:t>Possibly an associated project: Knowledge Organization Pathfinder </a:t>
            </a:r>
            <a:br>
              <a:rPr lang="en-US" sz="2000" b="1" dirty="0"/>
            </a:br>
            <a:r>
              <a:rPr lang="en-US" sz="2000" dirty="0"/>
              <a:t>Dagobert Soergel &lt;ds@dsoergel.com&gt;</a:t>
            </a:r>
          </a:p>
          <a:p>
            <a:pPr marL="0" indent="0">
              <a:spcBef>
                <a:spcPts val="1200"/>
              </a:spcBef>
              <a:buNone/>
              <a:tabLst>
                <a:tab pos="411480" algn="l"/>
              </a:tabLst>
            </a:pPr>
            <a:br>
              <a:rPr lang="en-US" sz="2000" dirty="0"/>
            </a:br>
            <a:endParaRPr lang="en-US" sz="2000" dirty="0"/>
          </a:p>
          <a:p>
            <a:pPr marL="274320" indent="-82296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15</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8634C849-1CAA-ED1B-DD78-D76AE780FD7B}"/>
              </a:ext>
            </a:extLst>
          </p:cNvPr>
          <p:cNvSpPr txBox="1">
            <a:spLocks noChangeArrowheads="1"/>
          </p:cNvSpPr>
          <p:nvPr/>
        </p:nvSpPr>
        <p:spPr bwMode="auto">
          <a:xfrm>
            <a:off x="228600" y="3429000"/>
            <a:ext cx="8756480" cy="2126456"/>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0" indent="0">
              <a:spcBef>
                <a:spcPts val="1200"/>
              </a:spcBef>
              <a:buFont typeface="Arial" charset="0"/>
              <a:buNone/>
              <a:tabLst>
                <a:tab pos="411480" algn="l"/>
              </a:tabLst>
            </a:pPr>
            <a:r>
              <a:rPr lang="en-US" sz="2000" dirty="0"/>
              <a:t>The general idea is to have a global team of students working on sections of the pathfinder under faculty supervision for academic credit.</a:t>
            </a:r>
          </a:p>
          <a:p>
            <a:pPr marL="0" indent="0">
              <a:spcBef>
                <a:spcPts val="1200"/>
              </a:spcBef>
              <a:buFont typeface="Arial" charset="0"/>
              <a:buNone/>
              <a:tabLst>
                <a:tab pos="411480" algn="l"/>
              </a:tabLst>
            </a:pPr>
            <a:r>
              <a:rPr lang="en-US" sz="2000" dirty="0"/>
              <a:t>Related to the ISKO bibliographic database and IKEO.</a:t>
            </a:r>
          </a:p>
          <a:p>
            <a:pPr marL="0" indent="0">
              <a:spcBef>
                <a:spcPts val="1200"/>
              </a:spcBef>
              <a:buFont typeface="Arial" charset="0"/>
              <a:buNone/>
              <a:tabLst>
                <a:tab pos="411480" algn="l"/>
              </a:tabLst>
            </a:pPr>
            <a:r>
              <a:rPr lang="en-US" sz="2000" dirty="0"/>
              <a:t>Needs a second coordinator</a:t>
            </a:r>
          </a:p>
          <a:p>
            <a:pPr marL="0" indent="0">
              <a:spcBef>
                <a:spcPts val="1200"/>
              </a:spcBef>
              <a:buFont typeface="Arial" charset="0"/>
              <a:buNone/>
              <a:tabLst>
                <a:tab pos="411480" algn="l"/>
              </a:tabLst>
            </a:pPr>
            <a:br>
              <a:rPr lang="en-US" sz="2000" b="1" dirty="0"/>
            </a:br>
            <a:endParaRPr lang="en-US" sz="2000"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684066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685800"/>
            <a:ext cx="8229600" cy="473075"/>
          </a:xfrm>
        </p:spPr>
        <p:txBody>
          <a:bodyPr/>
          <a:lstStyle/>
          <a:p>
            <a:pPr eaLnBrk="1" hangingPunct="1"/>
            <a:r>
              <a:rPr lang="en-US" sz="3200" b="1" dirty="0"/>
              <a:t>Metadata structure, function, and uses</a:t>
            </a:r>
            <a:endParaRPr lang="en-US" altLang="en-US" sz="3200" b="1" dirty="0"/>
          </a:p>
        </p:txBody>
      </p:sp>
      <p:sp>
        <p:nvSpPr>
          <p:cNvPr id="3075" name="Rectangle 3"/>
          <p:cNvSpPr>
            <a:spLocks noGrp="1" noChangeArrowheads="1"/>
          </p:cNvSpPr>
          <p:nvPr>
            <p:ph idx="1"/>
          </p:nvPr>
        </p:nvSpPr>
        <p:spPr>
          <a:xfrm>
            <a:off x="0" y="1295400"/>
            <a:ext cx="8991600" cy="2286000"/>
          </a:xfrm>
        </p:spPr>
        <p:txBody>
          <a:bodyPr/>
          <a:lstStyle/>
          <a:p>
            <a:pPr marL="274320" indent="-822960">
              <a:spcBef>
                <a:spcPts val="1200"/>
              </a:spcBef>
              <a:buNone/>
              <a:tabLst>
                <a:tab pos="411480" algn="l"/>
              </a:tabLst>
            </a:pPr>
            <a:r>
              <a:rPr lang="en-US" sz="1800" spc="-20" dirty="0">
                <a:solidFill>
                  <a:prstClr val="black"/>
                </a:solidFill>
              </a:rPr>
              <a:t>Jian Qin </a:t>
            </a:r>
            <a:r>
              <a:rPr lang="en-US" sz="1800" dirty="0"/>
              <a:t>&lt;jqin@syr.edu&gt;</a:t>
            </a:r>
          </a:p>
          <a:p>
            <a:pPr marL="457200" indent="-457200">
              <a:spcBef>
                <a:spcPts val="1200"/>
              </a:spcBef>
              <a:buNone/>
              <a:tabLst>
                <a:tab pos="411480" algn="l"/>
              </a:tabLst>
            </a:pPr>
            <a:r>
              <a:rPr lang="en-US" sz="1800" b="1" spc="-50" dirty="0"/>
              <a:t>with an active subgroup working on</a:t>
            </a:r>
            <a:br>
              <a:rPr lang="en-US" sz="1800" spc="-50" dirty="0"/>
            </a:br>
            <a:r>
              <a:rPr lang="en-US" sz="1800" spc="-50" dirty="0"/>
              <a:t>G</a:t>
            </a:r>
            <a:r>
              <a:rPr lang="en-US" sz="1800" i="1" kern="0" spc="-5" dirty="0">
                <a:effectLst/>
                <a:ea typeface="Arial" panose="020B0604020202020204" pitchFamily="34" charset="0"/>
                <a:cs typeface="Times New Roman" panose="02020603050405020304" pitchFamily="18" charset="0"/>
              </a:rPr>
              <a:t>uidelines</a:t>
            </a:r>
            <a:r>
              <a:rPr lang="en-US" sz="1800" i="1" kern="0" spc="-10" dirty="0">
                <a:effectLst/>
                <a:ea typeface="Arial" panose="020B0604020202020204" pitchFamily="34" charset="0"/>
                <a:cs typeface="Times New Roman" panose="02020603050405020304" pitchFamily="18" charset="0"/>
              </a:rPr>
              <a:t> </a:t>
            </a:r>
            <a:r>
              <a:rPr lang="en-US" sz="1800" i="1" kern="0" spc="-5" dirty="0">
                <a:effectLst/>
                <a:ea typeface="Arial" panose="020B0604020202020204" pitchFamily="34" charset="0"/>
                <a:cs typeface="Times New Roman" panose="02020603050405020304" pitchFamily="18" charset="0"/>
              </a:rPr>
              <a:t>for</a:t>
            </a:r>
            <a:r>
              <a:rPr lang="en-US" sz="1800" i="1" kern="0" spc="-10" dirty="0">
                <a:effectLst/>
                <a:ea typeface="Arial" panose="020B0604020202020204" pitchFamily="34" charset="0"/>
                <a:cs typeface="Times New Roman" panose="02020603050405020304" pitchFamily="18" charset="0"/>
              </a:rPr>
              <a:t> </a:t>
            </a:r>
            <a:r>
              <a:rPr lang="en-US" sz="1800" i="1" kern="0" spc="-5" dirty="0">
                <a:effectLst/>
                <a:ea typeface="Arial" panose="020B0604020202020204" pitchFamily="34" charset="0"/>
                <a:cs typeface="Times New Roman" panose="02020603050405020304" pitchFamily="18" charset="0"/>
              </a:rPr>
              <a:t>the</a:t>
            </a:r>
            <a:r>
              <a:rPr lang="en-US" sz="1800" i="1" kern="0" spc="-10" dirty="0">
                <a:effectLst/>
                <a:ea typeface="Arial" panose="020B0604020202020204" pitchFamily="34" charset="0"/>
                <a:cs typeface="Times New Roman" panose="02020603050405020304" pitchFamily="18" charset="0"/>
              </a:rPr>
              <a:t> effective</a:t>
            </a:r>
            <a:r>
              <a:rPr lang="en-US" sz="1800" i="1" kern="0" spc="-5" dirty="0">
                <a:effectLst/>
                <a:ea typeface="Arial" panose="020B0604020202020204" pitchFamily="34" charset="0"/>
                <a:cs typeface="Times New Roman" panose="02020603050405020304" pitchFamily="18" charset="0"/>
              </a:rPr>
              <a:t> use</a:t>
            </a:r>
            <a:r>
              <a:rPr lang="en-US" sz="1800" i="1" kern="0" spc="-10" dirty="0">
                <a:effectLst/>
                <a:ea typeface="Arial" panose="020B0604020202020204" pitchFamily="34" charset="0"/>
                <a:cs typeface="Times New Roman" panose="02020603050405020304" pitchFamily="18" charset="0"/>
              </a:rPr>
              <a:t> </a:t>
            </a:r>
            <a:r>
              <a:rPr lang="en-US" sz="1800" i="1" kern="0" spc="-5" dirty="0">
                <a:effectLst/>
                <a:ea typeface="Arial" panose="020B0604020202020204" pitchFamily="34" charset="0"/>
                <a:cs typeface="Times New Roman" panose="02020603050405020304" pitchFamily="18" charset="0"/>
              </a:rPr>
              <a:t>of</a:t>
            </a:r>
            <a:r>
              <a:rPr lang="en-US" sz="1800" i="1" kern="0" spc="-10" dirty="0">
                <a:effectLst/>
                <a:ea typeface="Arial" panose="020B0604020202020204" pitchFamily="34" charset="0"/>
                <a:cs typeface="Times New Roman" panose="02020603050405020304" pitchFamily="18" charset="0"/>
              </a:rPr>
              <a:t> </a:t>
            </a:r>
            <a:r>
              <a:rPr lang="en-US" sz="1800" i="1" kern="0" spc="-5" dirty="0">
                <a:effectLst/>
                <a:ea typeface="Arial" panose="020B0604020202020204" pitchFamily="34" charset="0"/>
                <a:cs typeface="Times New Roman" panose="02020603050405020304" pitchFamily="18" charset="0"/>
              </a:rPr>
              <a:t>subject</a:t>
            </a:r>
            <a:r>
              <a:rPr lang="en-US" sz="1800" i="1" kern="0" spc="-10" dirty="0">
                <a:effectLst/>
                <a:ea typeface="Arial" panose="020B0604020202020204" pitchFamily="34" charset="0"/>
                <a:cs typeface="Times New Roman" panose="02020603050405020304" pitchFamily="18" charset="0"/>
              </a:rPr>
              <a:t> </a:t>
            </a:r>
            <a:r>
              <a:rPr lang="en-US" sz="1800" i="1" kern="0" spc="-5" dirty="0">
                <a:effectLst/>
                <a:ea typeface="Arial" panose="020B0604020202020204" pitchFamily="34" charset="0"/>
                <a:cs typeface="Times New Roman" panose="02020603050405020304" pitchFamily="18" charset="0"/>
              </a:rPr>
              <a:t>metadata in</a:t>
            </a:r>
            <a:r>
              <a:rPr lang="en-US" sz="1800" i="1" kern="0" spc="-10" dirty="0">
                <a:effectLst/>
                <a:ea typeface="Arial" panose="020B0604020202020204" pitchFamily="34" charset="0"/>
                <a:cs typeface="Times New Roman" panose="02020603050405020304" pitchFamily="18" charset="0"/>
              </a:rPr>
              <a:t> </a:t>
            </a:r>
            <a:r>
              <a:rPr lang="en-US" sz="1800" i="1" kern="0" spc="-5" dirty="0">
                <a:effectLst/>
                <a:ea typeface="Arial" panose="020B0604020202020204" pitchFamily="34" charset="0"/>
                <a:cs typeface="Times New Roman" panose="02020603050405020304" pitchFamily="18" charset="0"/>
              </a:rPr>
              <a:t>discovery</a:t>
            </a:r>
            <a:r>
              <a:rPr lang="en-US" sz="1800" i="1" kern="0" spc="-10" dirty="0">
                <a:effectLst/>
                <a:ea typeface="Arial" panose="020B0604020202020204" pitchFamily="34" charset="0"/>
                <a:cs typeface="Times New Roman" panose="02020603050405020304" pitchFamily="18" charset="0"/>
              </a:rPr>
              <a:t> </a:t>
            </a:r>
            <a:r>
              <a:rPr lang="en-US" sz="1800" i="1" kern="0" spc="-5" dirty="0">
                <a:effectLst/>
                <a:ea typeface="Arial" panose="020B0604020202020204" pitchFamily="34" charset="0"/>
                <a:cs typeface="Times New Roman" panose="02020603050405020304" pitchFamily="18" charset="0"/>
              </a:rPr>
              <a:t>systems</a:t>
            </a:r>
            <a:endParaRPr lang="en-US" sz="1800" i="1" kern="100" dirty="0">
              <a:effectLst/>
              <a:ea typeface="Aptos" panose="020B0004020202020204" pitchFamily="34" charset="0"/>
              <a:cs typeface="Times New Roman" panose="02020603050405020304" pitchFamily="18" charset="0"/>
            </a:endParaRPr>
          </a:p>
          <a:p>
            <a:pPr marL="457200" marR="190500">
              <a:lnSpc>
                <a:spcPct val="115000"/>
              </a:lnSpc>
              <a:spcBef>
                <a:spcPts val="190"/>
              </a:spcBef>
              <a:spcAft>
                <a:spcPts val="0"/>
              </a:spcAft>
              <a:buSzPts val="1100"/>
              <a:buFont typeface="Arial" panose="020B0604020202020204" pitchFamily="34" charset="0"/>
              <a:buChar char="-"/>
              <a:tabLst>
                <a:tab pos="149225" algn="l"/>
              </a:tabLst>
            </a:pPr>
            <a:r>
              <a:rPr lang="en-US" sz="1800" kern="0" spc="-100" dirty="0">
                <a:effectLst/>
                <a:ea typeface="Arial" panose="020B0604020202020204" pitchFamily="34" charset="0"/>
                <a:cs typeface="Times New Roman" panose="02020603050405020304" pitchFamily="18" charset="0"/>
              </a:rPr>
              <a:t>Co-chairs David Haynes</a:t>
            </a:r>
            <a:r>
              <a:rPr lang="en-US" sz="1800" spc="-100" dirty="0"/>
              <a:t>&lt;D.Haynes@napier.ac.uk&gt;, </a:t>
            </a:r>
            <a:r>
              <a:rPr lang="en-US" sz="1800" kern="0" spc="-100" dirty="0">
                <a:effectLst/>
                <a:ea typeface="Arial" panose="020B0604020202020204" pitchFamily="34" charset="0"/>
                <a:cs typeface="Times New Roman" panose="02020603050405020304" pitchFamily="18" charset="0"/>
              </a:rPr>
              <a:t>Claudio Gnoli &lt;</a:t>
            </a:r>
            <a:r>
              <a:rPr lang="en-US" sz="1800" spc="-100" dirty="0">
                <a:effectLst/>
              </a:rPr>
              <a:t>claudio.gnoli@unipv.it&gt;</a:t>
            </a:r>
            <a:endParaRPr lang="en-US" sz="1800" kern="100" spc="-100" dirty="0">
              <a:effectLst/>
              <a:ea typeface="Arial" panose="020B0604020202020204" pitchFamily="34" charset="0"/>
              <a:cs typeface="Times New Roman" panose="02020603050405020304" pitchFamily="18" charset="0"/>
            </a:endParaRPr>
          </a:p>
          <a:p>
            <a:pPr marL="457200" marR="190500" lvl="0" indent="-342900">
              <a:lnSpc>
                <a:spcPct val="115000"/>
              </a:lnSpc>
              <a:spcBef>
                <a:spcPts val="190"/>
              </a:spcBef>
              <a:spcAft>
                <a:spcPts val="0"/>
              </a:spcAft>
              <a:buSzPts val="1100"/>
              <a:buFont typeface="Arial" panose="020B0604020202020204" pitchFamily="34" charset="0"/>
              <a:buChar char="-"/>
              <a:tabLst>
                <a:tab pos="149225" algn="l"/>
              </a:tabLst>
            </a:pPr>
            <a:r>
              <a:rPr lang="en-US" sz="1800" kern="0" spc="-5" dirty="0">
                <a:effectLst/>
                <a:ea typeface="Arial" panose="020B0604020202020204" pitchFamily="34" charset="0"/>
                <a:cs typeface="Times New Roman" panose="02020603050405020304" pitchFamily="18" charset="0"/>
              </a:rPr>
              <a:t>Focus</a:t>
            </a:r>
            <a:r>
              <a:rPr lang="en-US" sz="1800" kern="0" spc="-10"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groups</a:t>
            </a:r>
            <a:r>
              <a:rPr lang="en-US" sz="1800" kern="0" spc="145"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conducted</a:t>
            </a:r>
            <a:r>
              <a:rPr lang="en-US" sz="1800" kern="0" spc="-15"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with</a:t>
            </a:r>
            <a:r>
              <a:rPr lang="en-US" sz="1800" kern="0" spc="-15"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vendors;</a:t>
            </a:r>
            <a:br>
              <a:rPr lang="en-US" sz="1800" kern="0" spc="-5" dirty="0">
                <a:effectLst/>
                <a:ea typeface="Arial" panose="020B0604020202020204" pitchFamily="34" charset="0"/>
                <a:cs typeface="Times New Roman" panose="02020603050405020304" pitchFamily="18" charset="0"/>
              </a:rPr>
            </a:br>
            <a:r>
              <a:rPr lang="en-US" sz="1800" kern="0" spc="-5" dirty="0">
                <a:effectLst/>
                <a:ea typeface="Arial" panose="020B0604020202020204" pitchFamily="34" charset="0"/>
                <a:cs typeface="Times New Roman" panose="02020603050405020304" pitchFamily="18" charset="0"/>
              </a:rPr>
              <a:t>Journal</a:t>
            </a:r>
            <a:r>
              <a:rPr lang="en-US" sz="1800" kern="0" spc="-10"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article</a:t>
            </a:r>
            <a:r>
              <a:rPr lang="en-US" sz="1800" kern="0" spc="-10"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submitted</a:t>
            </a:r>
            <a:r>
              <a:rPr lang="en-US" sz="1800" kern="0" spc="-10"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to</a:t>
            </a:r>
            <a:r>
              <a:rPr lang="en-US" sz="1800" kern="0" spc="-10" dirty="0">
                <a:effectLst/>
                <a:ea typeface="Arial" panose="020B0604020202020204" pitchFamily="34" charset="0"/>
                <a:cs typeface="Times New Roman" panose="02020603050405020304" pitchFamily="18" charset="0"/>
              </a:rPr>
              <a:t> </a:t>
            </a:r>
            <a:r>
              <a:rPr lang="en-US" sz="1800" i="1" kern="0" spc="-5" dirty="0">
                <a:effectLst/>
                <a:ea typeface="Arial" panose="020B0604020202020204" pitchFamily="34" charset="0"/>
                <a:cs typeface="Times New Roman" panose="02020603050405020304" pitchFamily="18" charset="0"/>
              </a:rPr>
              <a:t>KO</a:t>
            </a:r>
            <a:r>
              <a:rPr lang="en-US" sz="1800" kern="0" spc="-5" dirty="0">
                <a:effectLst/>
                <a:ea typeface="Arial" panose="020B0604020202020204" pitchFamily="34" charset="0"/>
                <a:cs typeface="Times New Roman" panose="02020603050405020304" pitchFamily="18" charset="0"/>
              </a:rPr>
              <a:t>;</a:t>
            </a:r>
            <a:r>
              <a:rPr lang="en-US" sz="1800" kern="0" spc="-15"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ISKO-UK</a:t>
            </a:r>
            <a:r>
              <a:rPr lang="en-US" sz="1800" kern="0" spc="-15"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conference</a:t>
            </a:r>
            <a:r>
              <a:rPr lang="en-US" sz="1800" kern="0" spc="-15" dirty="0">
                <a:effectLst/>
                <a:ea typeface="Arial" panose="020B0604020202020204" pitchFamily="34" charset="0"/>
                <a:cs typeface="Times New Roman" panose="02020603050405020304" pitchFamily="18" charset="0"/>
              </a:rPr>
              <a:t> </a:t>
            </a:r>
            <a:r>
              <a:rPr lang="en-US" sz="1800" kern="0" spc="-5" dirty="0">
                <a:effectLst/>
                <a:ea typeface="Arial" panose="020B0604020202020204" pitchFamily="34" charset="0"/>
                <a:cs typeface="Times New Roman" panose="02020603050405020304" pitchFamily="18" charset="0"/>
              </a:rPr>
              <a:t>paper</a:t>
            </a:r>
          </a:p>
          <a:p>
            <a:pPr marL="457200" indent="-457200">
              <a:spcBef>
                <a:spcPts val="1200"/>
              </a:spcBef>
              <a:buNone/>
              <a:tabLst>
                <a:tab pos="411480" algn="l"/>
              </a:tabLst>
            </a:pPr>
            <a:endParaRPr lang="en-US" sz="2000" spc="-150" dirty="0"/>
          </a:p>
          <a:p>
            <a:pPr marL="457200" indent="-457200">
              <a:spcBef>
                <a:spcPts val="1200"/>
              </a:spcBef>
              <a:buNone/>
              <a:tabLst>
                <a:tab pos="411480" algn="l"/>
              </a:tabLst>
            </a:pPr>
            <a:endParaRPr lang="en-US" sz="2000" spc="-150" dirty="0"/>
          </a:p>
          <a:p>
            <a:pPr marL="457200" indent="-457200">
              <a:spcBef>
                <a:spcPts val="1200"/>
              </a:spcBef>
              <a:buNone/>
              <a:tabLst>
                <a:tab pos="411480" algn="l"/>
              </a:tabLst>
            </a:pPr>
            <a:endParaRPr lang="en-US" sz="2000" spc="-150" dirty="0"/>
          </a:p>
          <a:p>
            <a:pPr marL="274320" indent="-82296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r>
              <a:rPr lang="en-US" sz="2000" dirty="0"/>
              <a:t> </a:t>
            </a:r>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16</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C7CF0384-5594-F79F-446B-8FEC50F75ACE}"/>
              </a:ext>
            </a:extLst>
          </p:cNvPr>
          <p:cNvSpPr txBox="1">
            <a:spLocks noChangeArrowheads="1"/>
          </p:cNvSpPr>
          <p:nvPr/>
        </p:nvSpPr>
        <p:spPr bwMode="auto">
          <a:xfrm>
            <a:off x="228193" y="3810000"/>
            <a:ext cx="8756480" cy="24384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0" indent="0">
              <a:spcBef>
                <a:spcPts val="1200"/>
              </a:spcBef>
              <a:buFont typeface="Arial" charset="0"/>
              <a:buNone/>
              <a:tabLst>
                <a:tab pos="411480" algn="l"/>
              </a:tabLst>
            </a:pPr>
            <a:r>
              <a:rPr lang="en-US" sz="2000" dirty="0"/>
              <a:t>Activate the larger working group</a:t>
            </a:r>
          </a:p>
          <a:p>
            <a:pPr marL="0" indent="0">
              <a:spcBef>
                <a:spcPts val="1200"/>
              </a:spcBef>
              <a:buFont typeface="Arial" charset="0"/>
              <a:buNone/>
              <a:tabLst>
                <a:tab pos="411480" algn="l"/>
              </a:tabLst>
            </a:pPr>
            <a:r>
              <a:rPr lang="en-US" sz="2000" dirty="0"/>
              <a:t>Needs members</a:t>
            </a:r>
          </a:p>
          <a:p>
            <a:pPr marL="0" indent="0">
              <a:spcBef>
                <a:spcPts val="1200"/>
              </a:spcBef>
              <a:buFont typeface="Arial" charset="0"/>
              <a:buNone/>
              <a:tabLst>
                <a:tab pos="411480" algn="l"/>
              </a:tabLst>
            </a:pPr>
            <a:r>
              <a:rPr lang="en-US" sz="2000" dirty="0"/>
              <a:t>Produce a definition of scope</a:t>
            </a:r>
            <a:br>
              <a:rPr lang="en-US" sz="2000" dirty="0"/>
            </a:br>
            <a:r>
              <a:rPr lang="en-US" sz="2000" dirty="0"/>
              <a:t>One idea to include: </a:t>
            </a:r>
            <a:r>
              <a:rPr lang="en-US" sz="2000" kern="0" spc="-5" dirty="0">
                <a:effectLst/>
                <a:latin typeface="Arial" panose="020B0604020202020204" pitchFamily="34" charset="0"/>
                <a:ea typeface="Arial" panose="020B0604020202020204" pitchFamily="34" charset="0"/>
                <a:cs typeface="Times New Roman" panose="02020603050405020304" pitchFamily="18" charset="0"/>
              </a:rPr>
              <a:t>Explore</a:t>
            </a:r>
            <a:r>
              <a:rPr lang="en-US" sz="20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2000" kern="0" spc="-5" dirty="0">
                <a:effectLst/>
                <a:latin typeface="Arial" panose="020B0604020202020204" pitchFamily="34" charset="0"/>
                <a:ea typeface="Arial" panose="020B0604020202020204" pitchFamily="34" charset="0"/>
                <a:cs typeface="Times New Roman" panose="02020603050405020304" pitchFamily="18" charset="0"/>
              </a:rPr>
              <a:t>connections</a:t>
            </a:r>
            <a:r>
              <a:rPr lang="en-US" sz="20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2000" kern="0" spc="-5" dirty="0">
                <a:effectLst/>
                <a:latin typeface="Arial" panose="020B0604020202020204" pitchFamily="34" charset="0"/>
                <a:ea typeface="Arial" panose="020B0604020202020204" pitchFamily="34" charset="0"/>
                <a:cs typeface="Times New Roman" panose="02020603050405020304" pitchFamily="18" charset="0"/>
              </a:rPr>
              <a:t>between metadata, ontologies,</a:t>
            </a:r>
            <a:r>
              <a:rPr lang="en-US" sz="20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2000" kern="0" spc="-5" dirty="0">
                <a:effectLst/>
                <a:latin typeface="Arial" panose="020B0604020202020204" pitchFamily="34" charset="0"/>
                <a:ea typeface="Arial" panose="020B0604020202020204" pitchFamily="34" charset="0"/>
                <a:cs typeface="Times New Roman" panose="02020603050405020304" pitchFamily="18" charset="0"/>
              </a:rPr>
              <a:t>knowledge</a:t>
            </a:r>
            <a:r>
              <a:rPr lang="en-US" sz="20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2000" kern="0" spc="-5" dirty="0">
                <a:effectLst/>
                <a:latin typeface="Arial" panose="020B0604020202020204" pitchFamily="34" charset="0"/>
                <a:ea typeface="Arial" panose="020B0604020202020204" pitchFamily="34" charset="0"/>
                <a:cs typeface="Times New Roman" panose="02020603050405020304" pitchFamily="18" charset="0"/>
              </a:rPr>
              <a:t>representation,</a:t>
            </a:r>
            <a:r>
              <a:rPr lang="en-US" sz="20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2000" kern="0" spc="-5" dirty="0">
                <a:effectLst/>
                <a:latin typeface="Arial" panose="020B0604020202020204" pitchFamily="34" charset="0"/>
                <a:ea typeface="Arial" panose="020B0604020202020204" pitchFamily="34" charset="0"/>
                <a:cs typeface="Times New Roman" panose="02020603050405020304" pitchFamily="18" charset="0"/>
              </a:rPr>
              <a:t>reasoning</a:t>
            </a:r>
            <a:br>
              <a:rPr lang="en-US" sz="2000" dirty="0"/>
            </a:br>
            <a:endParaRPr lang="en-US" sz="2000"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94939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533400"/>
            <a:ext cx="8229600" cy="1219200"/>
          </a:xfrm>
        </p:spPr>
        <p:txBody>
          <a:bodyPr/>
          <a:lstStyle/>
          <a:p>
            <a:pPr eaLnBrk="1" hangingPunct="1"/>
            <a:r>
              <a:rPr lang="en-US" sz="3200" b="1" dirty="0"/>
              <a:t>Suggested:</a:t>
            </a:r>
            <a:br>
              <a:rPr lang="en-US" sz="3200" b="1" dirty="0"/>
            </a:br>
            <a:r>
              <a:rPr lang="en-US" sz="3200" b="1" kern="0" spc="-5" dirty="0">
                <a:effectLst/>
                <a:latin typeface="Arial" panose="020B0604020202020204" pitchFamily="34" charset="0"/>
                <a:ea typeface="Arial" panose="020B0604020202020204" pitchFamily="34" charset="0"/>
                <a:cs typeface="Times New Roman" panose="02020603050405020304" pitchFamily="18" charset="0"/>
              </a:rPr>
              <a:t>Joint</a:t>
            </a:r>
            <a:r>
              <a:rPr lang="en-US" sz="3200" b="1"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3200" b="1" kern="0" spc="-5" dirty="0">
                <a:effectLst/>
                <a:latin typeface="Arial" panose="020B0604020202020204" pitchFamily="34" charset="0"/>
                <a:ea typeface="Arial" panose="020B0604020202020204" pitchFamily="34" charset="0"/>
                <a:cs typeface="Times New Roman" panose="02020603050405020304" pitchFamily="18" charset="0"/>
              </a:rPr>
              <a:t>working</a:t>
            </a:r>
            <a:r>
              <a:rPr lang="en-US" sz="3200" b="1"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3200" b="1" kern="0" spc="-5" dirty="0">
                <a:effectLst/>
                <a:latin typeface="Arial" panose="020B0604020202020204" pitchFamily="34" charset="0"/>
                <a:ea typeface="Arial" panose="020B0604020202020204" pitchFamily="34" charset="0"/>
                <a:cs typeface="Times New Roman" panose="02020603050405020304" pitchFamily="18" charset="0"/>
              </a:rPr>
              <a:t>group</a:t>
            </a:r>
            <a:r>
              <a:rPr lang="en-US" sz="3200" b="1"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3200" b="1" kern="0" spc="-5" dirty="0">
                <a:effectLst/>
                <a:latin typeface="Arial" panose="020B0604020202020204" pitchFamily="34" charset="0"/>
                <a:ea typeface="Arial" panose="020B0604020202020204" pitchFamily="34" charset="0"/>
                <a:cs typeface="Times New Roman" panose="02020603050405020304" pitchFamily="18" charset="0"/>
              </a:rPr>
              <a:t>with</a:t>
            </a:r>
            <a:r>
              <a:rPr lang="en-US" sz="3200" b="1"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3200" b="1" kern="0" spc="-5" dirty="0">
                <a:effectLst/>
                <a:latin typeface="Arial" panose="020B0604020202020204" pitchFamily="34" charset="0"/>
                <a:ea typeface="Arial" panose="020B0604020202020204" pitchFamily="34" charset="0"/>
                <a:cs typeface="Times New Roman" panose="02020603050405020304" pitchFamily="18" charset="0"/>
              </a:rPr>
              <a:t>DARIAH-EU</a:t>
            </a:r>
            <a:br>
              <a:rPr lang="en-US" sz="3200" b="1" dirty="0"/>
            </a:br>
            <a:endParaRPr lang="en-US" altLang="en-US" sz="3200" b="1" dirty="0"/>
          </a:p>
        </p:txBody>
      </p:sp>
      <p:sp>
        <p:nvSpPr>
          <p:cNvPr id="3075" name="Rectangle 3"/>
          <p:cNvSpPr>
            <a:spLocks noGrp="1" noChangeArrowheads="1"/>
          </p:cNvSpPr>
          <p:nvPr>
            <p:ph idx="1"/>
          </p:nvPr>
        </p:nvSpPr>
        <p:spPr>
          <a:xfrm>
            <a:off x="0" y="1676400"/>
            <a:ext cx="8991600" cy="1600200"/>
          </a:xfrm>
        </p:spPr>
        <p:txBody>
          <a:bodyPr/>
          <a:lstStyle/>
          <a:p>
            <a:pPr marL="274320" indent="-822960">
              <a:spcBef>
                <a:spcPts val="1200"/>
              </a:spcBef>
              <a:buNone/>
              <a:tabLst>
                <a:tab pos="411480" algn="l"/>
              </a:tabLst>
            </a:pPr>
            <a:r>
              <a:rPr lang="en-US" sz="2000" spc="-20" dirty="0">
                <a:solidFill>
                  <a:prstClr val="black"/>
                </a:solidFill>
              </a:rPr>
              <a:t>J</a:t>
            </a: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17</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C7CF0384-5594-F79F-446B-8FEC50F75ACE}"/>
              </a:ext>
            </a:extLst>
          </p:cNvPr>
          <p:cNvSpPr txBox="1">
            <a:spLocks noChangeArrowheads="1"/>
          </p:cNvSpPr>
          <p:nvPr/>
        </p:nvSpPr>
        <p:spPr bwMode="auto">
          <a:xfrm>
            <a:off x="117560" y="2362200"/>
            <a:ext cx="8756480" cy="21336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endParaRPr lang="en-US" sz="2000" dirty="0"/>
          </a:p>
          <a:p>
            <a:pPr marL="342900" marR="190500" lvl="0" indent="-342900">
              <a:lnSpc>
                <a:spcPct val="115000"/>
              </a:lnSpc>
              <a:spcBef>
                <a:spcPts val="190"/>
              </a:spcBef>
              <a:spcAft>
                <a:spcPts val="0"/>
              </a:spcAft>
              <a:buSzPts val="1100"/>
              <a:buFont typeface="Arial" panose="020B0604020202020204" pitchFamily="34" charset="0"/>
              <a:buChar char="-"/>
              <a:tabLst>
                <a:tab pos="149225" algn="l"/>
              </a:tabLst>
            </a:pPr>
            <a:r>
              <a:rPr lang="en-US" sz="1800" kern="0" spc="-5" dirty="0">
                <a:effectLst/>
                <a:latin typeface="Arial" panose="020B0604020202020204" pitchFamily="34" charset="0"/>
                <a:ea typeface="Arial" panose="020B0604020202020204" pitchFamily="34" charset="0"/>
                <a:cs typeface="Times New Roman" panose="02020603050405020304" pitchFamily="18" charset="0"/>
              </a:rPr>
              <a:t>DARIAH</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dirty="0">
                <a:effectLst/>
                <a:latin typeface="Arial" panose="020B0604020202020204" pitchFamily="34" charset="0"/>
                <a:ea typeface="Arial" panose="020B0604020202020204" pitchFamily="34" charset="0"/>
                <a:cs typeface="Times New Roman" panose="02020603050405020304" pitchFamily="18" charset="0"/>
              </a:rPr>
              <a:t>=</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Digital</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Research</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Infrastructure</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for</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the</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Arts</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dirty="0">
                <a:effectLst/>
                <a:latin typeface="Arial" panose="020B0604020202020204" pitchFamily="34" charset="0"/>
                <a:ea typeface="Arial" panose="020B0604020202020204" pitchFamily="34" charset="0"/>
                <a:cs typeface="Times New Roman" panose="02020603050405020304" pitchFamily="18" charset="0"/>
              </a:rPr>
              <a:t>&amp;</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Humanities:</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br>
              <a:rPr lang="en-US" sz="1800" kern="0" spc="-10" dirty="0">
                <a:effectLst/>
                <a:latin typeface="Arial" panose="020B0604020202020204" pitchFamily="34" charset="0"/>
                <a:ea typeface="Arial" panose="020B0604020202020204" pitchFamily="34" charset="0"/>
                <a:cs typeface="Times New Roman" panose="02020603050405020304" pitchFamily="18" charset="0"/>
              </a:rPr>
            </a:br>
            <a:r>
              <a:rPr lang="en-US" sz="1800" kern="0" spc="-5" dirty="0">
                <a:effectLst/>
                <a:latin typeface="Arial" panose="020B0604020202020204" pitchFamily="34" charset="0"/>
                <a:ea typeface="Arial" panose="020B0604020202020204" pitchFamily="34" charset="0"/>
                <a:cs typeface="Times New Roman" panose="02020603050405020304" pitchFamily="18" charset="0"/>
              </a:rPr>
              <a:t>“the</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pan-European</a:t>
            </a:r>
            <a:r>
              <a:rPr lang="en-US" sz="1800" kern="0" spc="10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infrastructure</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for</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A&amp;H</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scholars”;</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br>
              <a:rPr lang="en-US" sz="1800" kern="0" spc="-10" dirty="0">
                <a:effectLst/>
                <a:latin typeface="Arial" panose="020B0604020202020204" pitchFamily="34" charset="0"/>
                <a:ea typeface="Arial" panose="020B0604020202020204" pitchFamily="34" charset="0"/>
                <a:cs typeface="Times New Roman" panose="02020603050405020304" pitchFamily="18" charset="0"/>
              </a:rPr>
            </a:br>
            <a:r>
              <a:rPr lang="en-US" sz="1800" kern="0" spc="-5" dirty="0">
                <a:effectLst/>
                <a:latin typeface="Arial" panose="020B0604020202020204" pitchFamily="34" charset="0"/>
                <a:ea typeface="Arial" panose="020B0604020202020204" pitchFamily="34" charset="0"/>
                <a:cs typeface="Times New Roman" panose="02020603050405020304" pitchFamily="18" charset="0"/>
              </a:rPr>
              <a:t>an</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ERIC (European</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Research</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Infrastructure)</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Consortium</a:t>
            </a:r>
          </a:p>
          <a:p>
            <a:pPr marL="342900" marR="190500" lvl="0" indent="-342900">
              <a:lnSpc>
                <a:spcPct val="115000"/>
              </a:lnSpc>
              <a:spcBef>
                <a:spcPts val="190"/>
              </a:spcBef>
              <a:spcAft>
                <a:spcPts val="0"/>
              </a:spcAft>
              <a:buSzPts val="1100"/>
              <a:buFont typeface="Arial" panose="020B0604020202020204" pitchFamily="34" charset="0"/>
              <a:buChar char="-"/>
              <a:tabLst>
                <a:tab pos="149225" algn="l"/>
              </a:tabLst>
            </a:pPr>
            <a:endParaRPr lang="en-US" sz="1800" kern="100" dirty="0">
              <a:effectLst/>
              <a:latin typeface="Aptos" panose="020B0004020202020204" pitchFamily="34" charset="0"/>
              <a:ea typeface="Arial" panose="020B0604020202020204" pitchFamily="34" charset="0"/>
              <a:cs typeface="Times New Roman" panose="02020603050405020304" pitchFamily="18" charset="0"/>
            </a:endParaRPr>
          </a:p>
          <a:p>
            <a:pPr marL="342900" marR="0" lvl="0" indent="-342900">
              <a:spcBef>
                <a:spcPts val="5"/>
              </a:spcBef>
              <a:spcAft>
                <a:spcPts val="0"/>
              </a:spcAft>
              <a:buSzPts val="1100"/>
              <a:buFont typeface="Arial" panose="020B0604020202020204" pitchFamily="34" charset="0"/>
              <a:buChar char="-"/>
              <a:tabLst>
                <a:tab pos="149225" algn="l"/>
              </a:tabLst>
            </a:pPr>
            <a:r>
              <a:rPr lang="en-US" sz="1800" kern="0" spc="-30" dirty="0">
                <a:effectLst/>
                <a:latin typeface="Arial" panose="020B0604020202020204" pitchFamily="34" charset="0"/>
                <a:ea typeface="Arial" panose="020B0604020202020204" pitchFamily="34" charset="0"/>
                <a:cs typeface="Times New Roman" panose="02020603050405020304" pitchFamily="18" charset="0"/>
              </a:rPr>
              <a:t>STAC Contacts:</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Koraljka</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Golub, Widad</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Mustafa</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El-Hadi,</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5" dirty="0">
                <a:effectLst/>
                <a:latin typeface="Arial" panose="020B0604020202020204" pitchFamily="34" charset="0"/>
                <a:ea typeface="Arial" panose="020B0604020202020204" pitchFamily="34" charset="0"/>
                <a:cs typeface="Times New Roman" panose="02020603050405020304" pitchFamily="18" charset="0"/>
              </a:rPr>
              <a:t>Douglas</a:t>
            </a:r>
            <a:r>
              <a:rPr lang="en-US" sz="1800" kern="0" spc="-15" dirty="0">
                <a:effectLst/>
                <a:latin typeface="Arial" panose="020B0604020202020204" pitchFamily="34" charset="0"/>
                <a:ea typeface="Arial" panose="020B0604020202020204" pitchFamily="34" charset="0"/>
                <a:cs typeface="Times New Roman" panose="02020603050405020304" pitchFamily="18" charset="0"/>
              </a:rPr>
              <a:t> </a:t>
            </a:r>
            <a:r>
              <a:rPr lang="en-US" sz="1800" kern="0" spc="-10" dirty="0">
                <a:effectLst/>
                <a:latin typeface="Arial" panose="020B0604020202020204" pitchFamily="34" charset="0"/>
                <a:ea typeface="Arial" panose="020B0604020202020204" pitchFamily="34" charset="0"/>
                <a:cs typeface="Times New Roman" panose="02020603050405020304" pitchFamily="18" charset="0"/>
              </a:rPr>
              <a:t>Tudhope </a:t>
            </a: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92757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685800"/>
            <a:ext cx="8610600" cy="473075"/>
          </a:xfrm>
        </p:spPr>
        <p:txBody>
          <a:bodyPr/>
          <a:lstStyle/>
          <a:p>
            <a:pPr eaLnBrk="1" hangingPunct="1"/>
            <a:r>
              <a:rPr lang="en-US" sz="3200" b="1" dirty="0"/>
              <a:t>Knowledge Organization and Social Justice</a:t>
            </a:r>
            <a:endParaRPr lang="en-US" altLang="en-US" sz="32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18</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C7CF0384-5594-F79F-446B-8FEC50F75ACE}"/>
              </a:ext>
            </a:extLst>
          </p:cNvPr>
          <p:cNvSpPr txBox="1">
            <a:spLocks noChangeArrowheads="1"/>
          </p:cNvSpPr>
          <p:nvPr/>
        </p:nvSpPr>
        <p:spPr bwMode="auto">
          <a:xfrm>
            <a:off x="387520" y="2133600"/>
            <a:ext cx="8756480" cy="31242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457200" indent="-457200">
              <a:spcBef>
                <a:spcPts val="1200"/>
              </a:spcBef>
              <a:buFont typeface="Arial" charset="0"/>
              <a:buNone/>
              <a:tabLst>
                <a:tab pos="411480" algn="l"/>
              </a:tabLst>
            </a:pPr>
            <a:r>
              <a:rPr lang="en-US" sz="2000" dirty="0"/>
              <a:t>There is some interest in establishing this</a:t>
            </a:r>
          </a:p>
          <a:p>
            <a:pPr marL="457200" indent="-457200">
              <a:spcBef>
                <a:spcPts val="1200"/>
              </a:spcBef>
              <a:buFont typeface="Arial" charset="0"/>
              <a:buNone/>
              <a:tabLst>
                <a:tab pos="411480" algn="l"/>
              </a:tabLst>
            </a:pPr>
            <a:r>
              <a:rPr lang="en-US" sz="2000" dirty="0"/>
              <a:t>Contacts </a:t>
            </a:r>
          </a:p>
          <a:p>
            <a:pPr marL="457200" indent="-457200">
              <a:spcBef>
                <a:spcPts val="1200"/>
              </a:spcBef>
              <a:buFont typeface="Arial" charset="0"/>
              <a:buNone/>
              <a:tabLst>
                <a:tab pos="411480" algn="l"/>
              </a:tabLst>
            </a:pPr>
            <a:r>
              <a:rPr lang="es-ES" sz="2000" dirty="0"/>
              <a:t>Widad Mustafa El Hadi &lt;widad.mustafa@univ-lille.fr&gt;</a:t>
            </a:r>
          </a:p>
          <a:p>
            <a:pPr marL="457200" indent="-457200">
              <a:spcBef>
                <a:spcPts val="1200"/>
              </a:spcBef>
              <a:buFont typeface="Arial" charset="0"/>
              <a:buNone/>
              <a:tabLst>
                <a:tab pos="411480" algn="l"/>
              </a:tabLst>
            </a:pPr>
            <a:r>
              <a:rPr lang="it-IT" sz="2000"/>
              <a:t>Natalia Bolfarini Tognoli &lt;nataliatognoli@id.uff.br&gt;</a:t>
            </a:r>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316193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310483"/>
            <a:ext cx="8229600" cy="365125"/>
          </a:xfrm>
        </p:spPr>
        <p:txBody>
          <a:bodyPr/>
          <a:lstStyle/>
          <a:p>
            <a:pPr eaLnBrk="1" hangingPunct="1">
              <a:spcBef>
                <a:spcPts val="0"/>
              </a:spcBef>
            </a:pPr>
            <a:r>
              <a:rPr lang="en-US" sz="2800" b="1" dirty="0"/>
              <a:t>More ideas for working group topics</a:t>
            </a:r>
            <a:endParaRPr lang="en-US" altLang="en-US" sz="1800" dirty="0"/>
          </a:p>
        </p:txBody>
      </p:sp>
      <p:sp>
        <p:nvSpPr>
          <p:cNvPr id="3075" name="Rectangle 3"/>
          <p:cNvSpPr>
            <a:spLocks noGrp="1" noChangeArrowheads="1"/>
          </p:cNvSpPr>
          <p:nvPr>
            <p:ph idx="1"/>
          </p:nvPr>
        </p:nvSpPr>
        <p:spPr>
          <a:xfrm>
            <a:off x="304800" y="1349540"/>
            <a:ext cx="8686800" cy="4525963"/>
          </a:xfrm>
        </p:spPr>
        <p:txBody>
          <a:bodyPr/>
          <a:lstStyle/>
          <a:p>
            <a:pPr>
              <a:spcBef>
                <a:spcPts val="800"/>
              </a:spcBef>
              <a:tabLst>
                <a:tab pos="411480" algn="l"/>
              </a:tabLst>
            </a:pPr>
            <a:r>
              <a:rPr lang="en-US" sz="1800" b="1" dirty="0"/>
              <a:t>KO support for the movement for social justice </a:t>
            </a:r>
            <a:r>
              <a:rPr lang="en-US" sz="1800" dirty="0"/>
              <a:t>&lt;nataliatognoli@id.uff.br&gt;</a:t>
            </a:r>
          </a:p>
          <a:p>
            <a:pPr>
              <a:spcBef>
                <a:spcPts val="800"/>
              </a:spcBef>
              <a:tabLst>
                <a:tab pos="411480" algn="l"/>
              </a:tabLst>
            </a:pPr>
            <a:r>
              <a:rPr lang="en-US" sz="1800" b="1" dirty="0"/>
              <a:t>Knowledge Organization for learning</a:t>
            </a:r>
          </a:p>
          <a:p>
            <a:pPr>
              <a:spcBef>
                <a:spcPts val="800"/>
              </a:spcBef>
              <a:tabLst>
                <a:tab pos="411480" algn="l"/>
              </a:tabLst>
            </a:pPr>
            <a:r>
              <a:rPr lang="en-US" sz="1800" b="1" dirty="0"/>
              <a:t>KO support for sustainability</a:t>
            </a:r>
          </a:p>
          <a:p>
            <a:pPr>
              <a:spcBef>
                <a:spcPts val="800"/>
              </a:spcBef>
              <a:tabLst>
                <a:tab pos="411480" algn="l"/>
              </a:tabLst>
            </a:pPr>
            <a:r>
              <a:rPr lang="en-US" sz="1800" b="1" dirty="0"/>
              <a:t>KO support for crisis management</a:t>
            </a:r>
          </a:p>
          <a:p>
            <a:pPr>
              <a:spcBef>
                <a:spcPts val="800"/>
              </a:spcBef>
              <a:tabLst>
                <a:tab pos="411480" algn="l"/>
              </a:tabLst>
            </a:pPr>
            <a:r>
              <a:rPr lang="en-US" sz="1800" b="1" dirty="0"/>
              <a:t>KO support for dealing with misinformation on social media</a:t>
            </a:r>
          </a:p>
          <a:p>
            <a:pPr>
              <a:spcBef>
                <a:spcPts val="800"/>
              </a:spcBef>
              <a:tabLst>
                <a:tab pos="411480" algn="l"/>
              </a:tabLst>
            </a:pPr>
            <a:r>
              <a:rPr lang="en-US" sz="1800" b="1" dirty="0"/>
              <a:t>KO support for information and education on healthy behavior</a:t>
            </a:r>
          </a:p>
          <a:p>
            <a:pPr>
              <a:spcBef>
                <a:spcPts val="800"/>
              </a:spcBef>
              <a:tabLst>
                <a:tab pos="411480" algn="l"/>
              </a:tabLst>
            </a:pPr>
            <a:r>
              <a:rPr lang="en-US" sz="1800" b="1" dirty="0"/>
              <a:t>KO support for team science, especially interdisciplinary teams</a:t>
            </a:r>
          </a:p>
          <a:p>
            <a:pPr>
              <a:spcBef>
                <a:spcPts val="800"/>
              </a:spcBef>
              <a:tabLst>
                <a:tab pos="411480" algn="l"/>
              </a:tabLst>
            </a:pPr>
            <a:r>
              <a:rPr lang="en-US" sz="1800" b="1" dirty="0"/>
              <a:t>Semantic technologies in publishing, sharing, and accessing KOS</a:t>
            </a:r>
          </a:p>
          <a:p>
            <a:pPr>
              <a:spcBef>
                <a:spcPts val="800"/>
              </a:spcBef>
              <a:tabLst>
                <a:tab pos="411480" algn="l"/>
              </a:tabLst>
            </a:pPr>
            <a:r>
              <a:rPr lang="en-US" sz="1800" b="1" dirty="0"/>
              <a:t>Terminology shifts in KOS and management of semantic shift over-time</a:t>
            </a:r>
          </a:p>
          <a:p>
            <a:pPr>
              <a:spcBef>
                <a:spcPts val="800"/>
              </a:spcBef>
              <a:tabLst>
                <a:tab pos="411480" algn="l"/>
              </a:tabLst>
            </a:pPr>
            <a:r>
              <a:rPr lang="en-US" sz="1800" b="1" dirty="0"/>
              <a:t>KOS representation standards and KOS ontologies</a:t>
            </a:r>
          </a:p>
          <a:p>
            <a:pPr>
              <a:spcBef>
                <a:spcPts val="800"/>
              </a:spcBef>
              <a:tabLst>
                <a:tab pos="411480" algn="l"/>
              </a:tabLst>
            </a:pPr>
            <a:r>
              <a:rPr lang="en-US" sz="1800" b="1" dirty="0"/>
              <a:t>KO and subject access in information retrieval </a:t>
            </a:r>
          </a:p>
          <a:p>
            <a:pPr>
              <a:spcBef>
                <a:spcPts val="800"/>
              </a:spcBef>
              <a:tabLst>
                <a:tab pos="411480" algn="l"/>
              </a:tabLst>
            </a:pPr>
            <a:r>
              <a:rPr lang="en-US" sz="1800" b="1" dirty="0"/>
              <a:t>Information behaviour in relation to KO</a:t>
            </a:r>
          </a:p>
          <a:p>
            <a:pPr>
              <a:spcBef>
                <a:spcPts val="800"/>
              </a:spcBef>
              <a:tabLst>
                <a:tab pos="411480" algn="l"/>
              </a:tabLst>
            </a:pPr>
            <a:r>
              <a:rPr lang="en-US" sz="1800" b="1" dirty="0"/>
              <a:t>KOS visualization/GUI</a:t>
            </a:r>
          </a:p>
          <a:p>
            <a:pPr marL="457200" indent="-457200">
              <a:spcBef>
                <a:spcPts val="1200"/>
              </a:spcBef>
              <a:buNone/>
              <a:tabLst>
                <a:tab pos="411480" algn="l"/>
              </a:tabLst>
            </a:pPr>
            <a:endParaRPr lang="en-US" sz="18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19</a:t>
            </a:fld>
            <a:endParaRPr lang="en-US" sz="2400" b="1" dirty="0">
              <a:solidFill>
                <a:schemeClr val="tx1"/>
              </a:solidFill>
            </a:endParaRPr>
          </a:p>
        </p:txBody>
      </p:sp>
      <p:sp>
        <p:nvSpPr>
          <p:cNvPr id="6" name="Rectangle 2">
            <a:extLst>
              <a:ext uri="{FF2B5EF4-FFF2-40B4-BE49-F238E27FC236}">
                <a16:creationId xmlns:a16="http://schemas.microsoft.com/office/drawing/2014/main" id="{929A188E-5198-4C6C-AC64-2AC3A0386B48}"/>
              </a:ext>
            </a:extLst>
          </p:cNvPr>
          <p:cNvSpPr txBox="1">
            <a:spLocks noChangeArrowheads="1"/>
          </p:cNvSpPr>
          <p:nvPr/>
        </p:nvSpPr>
        <p:spPr bwMode="auto">
          <a:xfrm>
            <a:off x="304800" y="811297"/>
            <a:ext cx="8229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spcBef>
                <a:spcPts val="0"/>
              </a:spcBef>
            </a:pPr>
            <a:r>
              <a:rPr lang="en-US" altLang="en-US" sz="1800" dirty="0"/>
              <a:t>If interested in any, email ds@dsoergel.com and aida.slavic@udcc.org</a:t>
            </a:r>
          </a:p>
        </p:txBody>
      </p:sp>
      <p:sp>
        <p:nvSpPr>
          <p:cNvPr id="7" name="Footer Placeholder 4">
            <a:extLst>
              <a:ext uri="{FF2B5EF4-FFF2-40B4-BE49-F238E27FC236}">
                <a16:creationId xmlns:a16="http://schemas.microsoft.com/office/drawing/2014/main" id="{D91C9580-A545-431D-953A-2FC9B2FBAC26}"/>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2279872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altLang="en-US" sz="3200" b="1" dirty="0"/>
              <a:t>Call for participation in STAC work</a:t>
            </a:r>
          </a:p>
        </p:txBody>
      </p:sp>
      <p:sp>
        <p:nvSpPr>
          <p:cNvPr id="3075" name="Rectangle 3"/>
          <p:cNvSpPr>
            <a:spLocks noGrp="1" noChangeArrowheads="1"/>
          </p:cNvSpPr>
          <p:nvPr>
            <p:ph idx="1"/>
          </p:nvPr>
        </p:nvSpPr>
        <p:spPr>
          <a:xfrm>
            <a:off x="76200" y="1752600"/>
            <a:ext cx="8991600" cy="4525963"/>
          </a:xfrm>
        </p:spPr>
        <p:txBody>
          <a:bodyPr/>
          <a:lstStyle/>
          <a:p>
            <a:pPr marL="0" indent="0">
              <a:spcBef>
                <a:spcPts val="1200"/>
              </a:spcBef>
              <a:buNone/>
              <a:tabLst>
                <a:tab pos="411480" algn="l"/>
              </a:tabLst>
            </a:pPr>
            <a:r>
              <a:rPr lang="en-US" sz="2000" b="1" dirty="0"/>
              <a:t>STAC advises the ISKO membership and the ISKO Board of Directors on ongoing developments in KO research and technology </a:t>
            </a:r>
            <a:br>
              <a:rPr lang="en-US" sz="2000" b="1" dirty="0"/>
            </a:br>
            <a:r>
              <a:rPr lang="en-US" sz="2000" b="1" dirty="0"/>
              <a:t>and on areas where more research and development is needed.</a:t>
            </a:r>
          </a:p>
          <a:p>
            <a:pPr marL="0" indent="0" algn="ctr">
              <a:spcBef>
                <a:spcPts val="2400"/>
              </a:spcBef>
              <a:buNone/>
              <a:tabLst>
                <a:tab pos="411480" algn="l"/>
              </a:tabLst>
            </a:pPr>
            <a:r>
              <a:rPr lang="en-US" sz="2000" b="1" dirty="0">
                <a:solidFill>
                  <a:srgbClr val="C00000"/>
                </a:solidFill>
              </a:rPr>
              <a:t>All are welcome, encouraged, and very much needed to participate </a:t>
            </a:r>
            <a:br>
              <a:rPr lang="en-US" sz="2000" b="1" dirty="0"/>
            </a:br>
            <a:r>
              <a:rPr lang="en-US" sz="2000" b="1" dirty="0"/>
              <a:t>in ways put forth in this report</a:t>
            </a:r>
          </a:p>
          <a:p>
            <a:pPr marL="0" indent="0">
              <a:spcBef>
                <a:spcPts val="2400"/>
              </a:spcBef>
              <a:buNone/>
              <a:tabLst>
                <a:tab pos="411480" algn="l"/>
              </a:tabLst>
            </a:pPr>
            <a:r>
              <a:rPr lang="en-US" sz="2000" b="1" dirty="0"/>
              <a:t>These slides have more depth than a five-minute presentation allows.</a:t>
            </a:r>
            <a:br>
              <a:rPr lang="en-US" sz="2000" b="1" dirty="0"/>
            </a:br>
            <a:r>
              <a:rPr lang="en-US" sz="2000" b="1" spc="-30" dirty="0"/>
              <a:t>They were sent to ISKO members and will be posted on the STAC website.</a:t>
            </a:r>
          </a:p>
          <a:p>
            <a:pPr marL="0" indent="0" algn="ctr">
              <a:spcBef>
                <a:spcPts val="1200"/>
              </a:spcBef>
              <a:buNone/>
              <a:tabLst>
                <a:tab pos="411480" algn="l"/>
              </a:tabLst>
            </a:pPr>
            <a:r>
              <a:rPr lang="en-US" sz="2000" b="1" dirty="0">
                <a:hlinkClick r:id="rId3"/>
              </a:rPr>
              <a:t>https://www.isko.org/stac/</a:t>
            </a:r>
            <a:endParaRPr lang="en-US" sz="2000" b="1" dirty="0"/>
          </a:p>
          <a:p>
            <a:pPr marL="0" indent="0" algn="ctr">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a:t>
            </a:fld>
            <a:endParaRPr lang="en-US" sz="2400" b="1" dirty="0">
              <a:solidFill>
                <a:schemeClr val="tx1"/>
              </a:solidFill>
            </a:endParaRPr>
          </a:p>
        </p:txBody>
      </p:sp>
      <p:sp>
        <p:nvSpPr>
          <p:cNvPr id="6" name="Footer Placeholder 4">
            <a:extLst>
              <a:ext uri="{FF2B5EF4-FFF2-40B4-BE49-F238E27FC236}">
                <a16:creationId xmlns:a16="http://schemas.microsoft.com/office/drawing/2014/main" id="{C42F73EA-9633-4A7E-8533-2C57521AF668}"/>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35930584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31528" y="2514600"/>
            <a:ext cx="8229600" cy="473075"/>
          </a:xfrm>
        </p:spPr>
        <p:txBody>
          <a:bodyPr/>
          <a:lstStyle/>
          <a:p>
            <a:pPr marL="0" indent="0">
              <a:spcBef>
                <a:spcPts val="1200"/>
              </a:spcBef>
              <a:buNone/>
              <a:tabLst>
                <a:tab pos="411480" algn="l"/>
              </a:tabLst>
            </a:pPr>
            <a:r>
              <a:rPr lang="en-US" b="1" dirty="0"/>
              <a:t>ISKO conferences</a:t>
            </a:r>
          </a:p>
        </p:txBody>
      </p:sp>
      <p:sp>
        <p:nvSpPr>
          <p:cNvPr id="3075" name="Rectangle 3"/>
          <p:cNvSpPr>
            <a:spLocks noGrp="1" noChangeArrowheads="1"/>
          </p:cNvSpPr>
          <p:nvPr>
            <p:ph idx="1"/>
          </p:nvPr>
        </p:nvSpPr>
        <p:spPr>
          <a:xfrm>
            <a:off x="228600" y="5562600"/>
            <a:ext cx="8756480" cy="228600"/>
          </a:xfrm>
        </p:spPr>
        <p:txBody>
          <a:bodyPr/>
          <a:lstStyle/>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20</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868930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296069"/>
            <a:ext cx="8229600" cy="473075"/>
          </a:xfrm>
        </p:spPr>
        <p:txBody>
          <a:bodyPr/>
          <a:lstStyle/>
          <a:p>
            <a:pPr eaLnBrk="1" hangingPunct="1"/>
            <a:r>
              <a:rPr lang="en-US" sz="2400" b="1" spc="-40" dirty="0">
                <a:solidFill>
                  <a:prstClr val="black"/>
                </a:solidFill>
              </a:rPr>
              <a:t>ISKO 2024, Wuhan, China, March 20-22, 2024. </a:t>
            </a:r>
            <a:r>
              <a:rPr lang="en-US" sz="2400" b="1" dirty="0"/>
              <a:t>Report</a:t>
            </a:r>
            <a:endParaRPr lang="en-US" altLang="en-US" sz="2400" b="1" dirty="0"/>
          </a:p>
        </p:txBody>
      </p:sp>
      <p:sp>
        <p:nvSpPr>
          <p:cNvPr id="3075" name="Rectangle 3"/>
          <p:cNvSpPr>
            <a:spLocks noGrp="1" noChangeArrowheads="1"/>
          </p:cNvSpPr>
          <p:nvPr>
            <p:ph idx="1"/>
          </p:nvPr>
        </p:nvSpPr>
        <p:spPr>
          <a:xfrm>
            <a:off x="379206" y="990600"/>
            <a:ext cx="8756481" cy="4419600"/>
          </a:xfrm>
        </p:spPr>
        <p:txBody>
          <a:bodyPr/>
          <a:lstStyle/>
          <a:p>
            <a:pPr marL="274320" indent="-822960">
              <a:spcBef>
                <a:spcPts val="1200"/>
              </a:spcBef>
              <a:buNone/>
              <a:tabLst>
                <a:tab pos="411480" algn="l"/>
              </a:tabLst>
            </a:pPr>
            <a:r>
              <a:rPr lang="en-US" sz="2000" b="1" spc="-40" dirty="0">
                <a:solidFill>
                  <a:prstClr val="black"/>
                </a:solidFill>
              </a:rPr>
              <a:t> •	</a:t>
            </a:r>
            <a:r>
              <a:rPr lang="en-US" sz="1800" spc="-40" dirty="0">
                <a:solidFill>
                  <a:prstClr val="black"/>
                </a:solidFill>
              </a:rPr>
              <a:t>Proceedings: https://www.nomos-elibrary.de/10.5771/9783987400476/knowledge-organization-for-resilience-in-times-of-crisis-challenges-and-opportunities?hitid=01&amp;search-click </a:t>
            </a:r>
          </a:p>
          <a:p>
            <a:pPr marL="274320" indent="-822960">
              <a:spcBef>
                <a:spcPts val="800"/>
              </a:spcBef>
              <a:buNone/>
              <a:tabLst>
                <a:tab pos="411480" algn="l"/>
              </a:tabLst>
            </a:pPr>
            <a:r>
              <a:rPr lang="en-US" sz="1800" spc="-40" dirty="0">
                <a:solidFill>
                  <a:prstClr val="black"/>
                </a:solidFill>
              </a:rPr>
              <a:t>•	Well-organized schedule and conceptualized. Important for the Society as there were many Chinese students and experts that otherwise don’t participate. </a:t>
            </a:r>
          </a:p>
          <a:p>
            <a:pPr marL="274320" indent="-822960">
              <a:spcBef>
                <a:spcPts val="800"/>
              </a:spcBef>
              <a:buNone/>
              <a:tabLst>
                <a:tab pos="411480" algn="l"/>
              </a:tabLst>
            </a:pPr>
            <a:r>
              <a:rPr lang="en-US" sz="1800" spc="-40" dirty="0">
                <a:solidFill>
                  <a:prstClr val="black"/>
                </a:solidFill>
              </a:rPr>
              <a:t>•	Hybrid format—some time zone issues, but good attendance overall.</a:t>
            </a:r>
          </a:p>
          <a:p>
            <a:pPr marL="274320" indent="-822960">
              <a:spcBef>
                <a:spcPts val="800"/>
              </a:spcBef>
              <a:buNone/>
              <a:tabLst>
                <a:tab pos="411480" algn="l"/>
              </a:tabLst>
            </a:pPr>
            <a:r>
              <a:rPr lang="en-US" sz="1800" spc="-40" dirty="0">
                <a:solidFill>
                  <a:prstClr val="black"/>
                </a:solidFill>
              </a:rPr>
              <a:t>•	Besides KO, there are three other journals that will publish the output (panels, papers, etc.) from the conference.</a:t>
            </a:r>
          </a:p>
          <a:p>
            <a:pPr marL="274320" indent="-822960">
              <a:spcBef>
                <a:spcPts val="800"/>
              </a:spcBef>
              <a:buNone/>
              <a:tabLst>
                <a:tab pos="411480" algn="l"/>
              </a:tabLst>
            </a:pPr>
            <a:r>
              <a:rPr lang="en-US" sz="1800" spc="-40" dirty="0">
                <a:solidFill>
                  <a:prstClr val="black"/>
                </a:solidFill>
              </a:rPr>
              <a:t>•	Conference exhibited nice balance of theory, methods, and applied/practical applications. How can we broaden outreach to include voices that are outside the established KO members, but also to promote KO. Perhaps we can invite keynotes from people “outside” of our members to attract more constituents. </a:t>
            </a:r>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21</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12131"/>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9191363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296069"/>
            <a:ext cx="8229600" cy="473075"/>
          </a:xfrm>
        </p:spPr>
        <p:txBody>
          <a:bodyPr/>
          <a:lstStyle/>
          <a:p>
            <a:pPr eaLnBrk="1" hangingPunct="1"/>
            <a:r>
              <a:rPr lang="en-US" sz="3200" b="1" dirty="0"/>
              <a:t>ISKO 2026</a:t>
            </a:r>
            <a:endParaRPr lang="en-US" altLang="en-US" sz="3200" b="1" dirty="0"/>
          </a:p>
        </p:txBody>
      </p:sp>
      <p:sp>
        <p:nvSpPr>
          <p:cNvPr id="3075" name="Rectangle 3"/>
          <p:cNvSpPr>
            <a:spLocks noGrp="1" noChangeArrowheads="1"/>
          </p:cNvSpPr>
          <p:nvPr>
            <p:ph idx="1"/>
          </p:nvPr>
        </p:nvSpPr>
        <p:spPr>
          <a:xfrm>
            <a:off x="379206" y="990600"/>
            <a:ext cx="8756481" cy="3200400"/>
          </a:xfrm>
        </p:spPr>
        <p:txBody>
          <a:bodyPr/>
          <a:lstStyle/>
          <a:p>
            <a:pPr marL="274320" indent="-822960">
              <a:spcBef>
                <a:spcPts val="1200"/>
              </a:spcBef>
              <a:buNone/>
              <a:tabLst>
                <a:tab pos="411480" algn="l"/>
              </a:tabLst>
            </a:pPr>
            <a:r>
              <a:rPr lang="en-US" sz="2000" b="1" spc="-40" dirty="0">
                <a:solidFill>
                  <a:prstClr val="black"/>
                </a:solidFill>
              </a:rPr>
              <a:t>STAC had an initial discussion on themes and topics. Ideas that emerged</a:t>
            </a:r>
            <a:endParaRPr lang="en-US" sz="2000" b="1" spc="-40" dirty="0"/>
          </a:p>
          <a:p>
            <a:pPr marL="342900" marR="0" lvl="0" indent="-342900">
              <a:spcBef>
                <a:spcPts val="0"/>
              </a:spcBef>
              <a:spcAft>
                <a:spcPts val="0"/>
              </a:spcAft>
              <a:buFont typeface="Symbol" panose="05050102010706020507" pitchFamily="18" charset="2"/>
              <a:buChar char=""/>
            </a:pPr>
            <a:r>
              <a:rPr lang="en-US" sz="1800" kern="0" dirty="0">
                <a:solidFill>
                  <a:srgbClr val="212121"/>
                </a:solidFill>
                <a:effectLst/>
                <a:ea typeface="Times New Roman" panose="02020603050405020304" pitchFamily="18" charset="0"/>
                <a:cs typeface="Times New Roman" panose="02020603050405020304" pitchFamily="18" charset="0"/>
              </a:rPr>
              <a:t>KO and AI; there is strong interest in AI. Ontologies and linguistics and KO.</a:t>
            </a:r>
            <a:endParaRPr lang="en-US" sz="1800" kern="100" dirty="0">
              <a:effectLst/>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kern="0" dirty="0">
                <a:solidFill>
                  <a:srgbClr val="212121"/>
                </a:solidFill>
                <a:effectLst/>
                <a:ea typeface="Times New Roman" panose="02020603050405020304" pitchFamily="18" charset="0"/>
                <a:cs typeface="Times New Roman" panose="02020603050405020304" pitchFamily="18" charset="0"/>
              </a:rPr>
              <a:t>Ethics and KO</a:t>
            </a:r>
            <a:endParaRPr lang="en-US" sz="1800" kern="100" dirty="0">
              <a:effectLst/>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kern="0" dirty="0">
                <a:solidFill>
                  <a:srgbClr val="212121"/>
                </a:solidFill>
                <a:effectLst/>
                <a:ea typeface="Times New Roman" panose="02020603050405020304" pitchFamily="18" charset="0"/>
                <a:cs typeface="Times New Roman" panose="02020603050405020304" pitchFamily="18" charset="0"/>
              </a:rPr>
              <a:t>A broad subject so that people not in AI can find inroads into the gathering. Perhaps highlight historical work in some way.</a:t>
            </a:r>
            <a:endParaRPr lang="en-US" sz="1800" kern="100" dirty="0">
              <a:effectLst/>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kern="0" dirty="0">
                <a:solidFill>
                  <a:srgbClr val="212121"/>
                </a:solidFill>
                <a:effectLst/>
                <a:ea typeface="Times New Roman" panose="02020603050405020304" pitchFamily="18" charset="0"/>
                <a:cs typeface="Times New Roman" panose="02020603050405020304" pitchFamily="18" charset="0"/>
              </a:rPr>
              <a:t>The conference should always solicit papers in all areas, not only the theme. </a:t>
            </a:r>
            <a:endParaRPr lang="en-US" sz="1800" kern="100" dirty="0">
              <a:effectLst/>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kern="0" spc="-50" dirty="0">
                <a:solidFill>
                  <a:srgbClr val="212121"/>
                </a:solidFill>
                <a:effectLst/>
                <a:ea typeface="Times New Roman" panose="02020603050405020304" pitchFamily="18" charset="0"/>
                <a:cs typeface="Times New Roman" panose="02020603050405020304" pitchFamily="18" charset="0"/>
              </a:rPr>
              <a:t>Avenues for focus on application and practice to augment theoretical discussions.</a:t>
            </a:r>
            <a:endParaRPr lang="en-US" sz="1800" kern="100" spc="-50" dirty="0">
              <a:effectLst/>
              <a:ea typeface="Aptos" panose="020B000402020202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sz="1800" kern="0" dirty="0">
                <a:solidFill>
                  <a:srgbClr val="212121"/>
                </a:solidFill>
                <a:effectLst/>
                <a:ea typeface="Times New Roman" panose="02020603050405020304" pitchFamily="18" charset="0"/>
                <a:cs typeface="Times New Roman" panose="02020603050405020304" pitchFamily="18" charset="0"/>
              </a:rPr>
              <a:t>KO in the medical domain. Medical KO systems (ontologies, thesauri, etc.) Applying these structures in complex technical environments. </a:t>
            </a:r>
            <a:br>
              <a:rPr lang="en-US" sz="1800" kern="0" dirty="0">
                <a:solidFill>
                  <a:srgbClr val="212121"/>
                </a:solidFill>
                <a:effectLst/>
                <a:ea typeface="Times New Roman" panose="02020603050405020304" pitchFamily="18" charset="0"/>
                <a:cs typeface="Times New Roman" panose="02020603050405020304" pitchFamily="18" charset="0"/>
              </a:rPr>
            </a:br>
            <a:r>
              <a:rPr lang="en-US" sz="1800" kern="0" dirty="0">
                <a:solidFill>
                  <a:srgbClr val="212121"/>
                </a:solidFill>
                <a:effectLst/>
                <a:ea typeface="Times New Roman" panose="02020603050405020304" pitchFamily="18" charset="0"/>
                <a:cs typeface="Times New Roman" panose="02020603050405020304" pitchFamily="18" charset="0"/>
              </a:rPr>
              <a:t>AI in the medical domain (diagnosis, recommending therapies.).</a:t>
            </a:r>
            <a:br>
              <a:rPr lang="en-US" sz="1800" kern="0" dirty="0">
                <a:solidFill>
                  <a:srgbClr val="212121"/>
                </a:solidFill>
                <a:effectLst/>
                <a:ea typeface="Times New Roman" panose="02020603050405020304" pitchFamily="18" charset="0"/>
                <a:cs typeface="Times New Roman" panose="02020603050405020304" pitchFamily="18" charset="0"/>
              </a:rPr>
            </a:br>
            <a:r>
              <a:rPr lang="en-US" sz="1800" kern="0" dirty="0">
                <a:solidFill>
                  <a:srgbClr val="212121"/>
                </a:solidFill>
                <a:effectLst/>
                <a:ea typeface="Times New Roman" panose="02020603050405020304" pitchFamily="18" charset="0"/>
              </a:rPr>
              <a:t>Organize workshops with the Medical Library Association and others.</a:t>
            </a:r>
            <a:endParaRPr lang="en-US" sz="18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22</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12131"/>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C7CF0384-5594-F79F-446B-8FEC50F75ACE}"/>
              </a:ext>
            </a:extLst>
          </p:cNvPr>
          <p:cNvSpPr txBox="1">
            <a:spLocks noChangeArrowheads="1"/>
          </p:cNvSpPr>
          <p:nvPr/>
        </p:nvSpPr>
        <p:spPr bwMode="auto">
          <a:xfrm>
            <a:off x="193760" y="4267200"/>
            <a:ext cx="8756480" cy="2095334"/>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0" indent="0">
              <a:spcBef>
                <a:spcPts val="800"/>
              </a:spcBef>
              <a:buFont typeface="Arial" charset="0"/>
              <a:buNone/>
              <a:tabLst>
                <a:tab pos="411480" algn="l"/>
              </a:tabLst>
            </a:pPr>
            <a:r>
              <a:rPr lang="en-US" sz="2000" spc="-40" dirty="0"/>
              <a:t>Reconstitute the conference committee for ISKO 2026 with strong representation from the host. Contact </a:t>
            </a:r>
            <a:r>
              <a:rPr lang="pt-BR" sz="2000" spc="-40"/>
              <a:t>Thiago Barros &lt;sean.vogel@gmail.com&gt;</a:t>
            </a:r>
            <a:endParaRPr lang="en-US" sz="2000" b="1" spc="-40" dirty="0"/>
          </a:p>
          <a:p>
            <a:pPr marL="0" indent="0">
              <a:spcBef>
                <a:spcPts val="800"/>
              </a:spcBef>
              <a:buFont typeface="Arial" charset="0"/>
              <a:buNone/>
              <a:tabLst>
                <a:tab pos="411480" algn="l"/>
              </a:tabLst>
            </a:pPr>
            <a:r>
              <a:rPr lang="en-US" sz="2000" dirty="0"/>
              <a:t>Conduct a survey to collect ideas from the ISKO membership and others. </a:t>
            </a:r>
          </a:p>
          <a:p>
            <a:pPr marL="0" indent="0">
              <a:spcBef>
                <a:spcPts val="800"/>
              </a:spcBef>
              <a:buFont typeface="Arial" charset="0"/>
              <a:buNone/>
              <a:tabLst>
                <a:tab pos="411480" algn="l"/>
              </a:tabLst>
            </a:pPr>
            <a:r>
              <a:rPr lang="en-US" sz="2000" dirty="0"/>
              <a:t>Shape the call for papers.</a:t>
            </a:r>
          </a:p>
          <a:p>
            <a:pPr marL="0" indent="0">
              <a:spcBef>
                <a:spcPts val="1200"/>
              </a:spcBef>
              <a:buFont typeface="Arial" charset="0"/>
              <a:buNone/>
              <a:tabLst>
                <a:tab pos="411480" algn="l"/>
              </a:tabLst>
            </a:pPr>
            <a:endParaRPr lang="en-US" sz="2000"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2277333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31528" y="2514600"/>
            <a:ext cx="8229600" cy="473075"/>
          </a:xfrm>
        </p:spPr>
        <p:txBody>
          <a:bodyPr/>
          <a:lstStyle/>
          <a:p>
            <a:pPr marL="0" indent="0">
              <a:spcBef>
                <a:spcPts val="1200"/>
              </a:spcBef>
              <a:buNone/>
              <a:tabLst>
                <a:tab pos="411480" algn="l"/>
              </a:tabLst>
            </a:pPr>
            <a:r>
              <a:rPr lang="en-US" b="1" dirty="0"/>
              <a:t>ISKO Publications</a:t>
            </a:r>
          </a:p>
        </p:txBody>
      </p:sp>
      <p:sp>
        <p:nvSpPr>
          <p:cNvPr id="3075" name="Rectangle 3"/>
          <p:cNvSpPr>
            <a:spLocks noGrp="1" noChangeArrowheads="1"/>
          </p:cNvSpPr>
          <p:nvPr>
            <p:ph idx="1"/>
          </p:nvPr>
        </p:nvSpPr>
        <p:spPr>
          <a:xfrm>
            <a:off x="228600" y="5562600"/>
            <a:ext cx="8756480" cy="228600"/>
          </a:xfrm>
        </p:spPr>
        <p:txBody>
          <a:bodyPr/>
          <a:lstStyle/>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23</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14163001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685800"/>
            <a:ext cx="8229600" cy="473075"/>
          </a:xfrm>
        </p:spPr>
        <p:txBody>
          <a:bodyPr/>
          <a:lstStyle/>
          <a:p>
            <a:pPr eaLnBrk="1" hangingPunct="1"/>
            <a:r>
              <a:rPr lang="en-US" sz="3200" b="1" dirty="0"/>
              <a:t>ISKO Publications in General</a:t>
            </a:r>
            <a:endParaRPr lang="en-US" altLang="en-US" sz="32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24</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C7CF0384-5594-F79F-446B-8FEC50F75ACE}"/>
              </a:ext>
            </a:extLst>
          </p:cNvPr>
          <p:cNvSpPr txBox="1">
            <a:spLocks noChangeArrowheads="1"/>
          </p:cNvSpPr>
          <p:nvPr/>
        </p:nvSpPr>
        <p:spPr bwMode="auto">
          <a:xfrm>
            <a:off x="193760" y="1524000"/>
            <a:ext cx="8756480" cy="358140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0" indent="0">
              <a:spcBef>
                <a:spcPts val="1200"/>
              </a:spcBef>
              <a:buFont typeface="Arial" charset="0"/>
              <a:buNone/>
              <a:tabLst>
                <a:tab pos="411480" algn="l"/>
              </a:tabLst>
            </a:pPr>
            <a:r>
              <a:rPr lang="en-US" sz="2000" dirty="0"/>
              <a:t>STAC needs to review all publications</a:t>
            </a:r>
          </a:p>
          <a:p>
            <a:pPr marL="548640" indent="-365760">
              <a:spcBef>
                <a:spcPts val="600"/>
              </a:spcBef>
              <a:tabLst>
                <a:tab pos="411480" algn="l"/>
              </a:tabLst>
            </a:pPr>
            <a:r>
              <a:rPr lang="en-US" sz="2000" dirty="0"/>
              <a:t>Make sure coverage reflects the broad scope of KO.</a:t>
            </a:r>
          </a:p>
          <a:p>
            <a:pPr marL="548640" indent="-365760">
              <a:spcBef>
                <a:spcPts val="600"/>
              </a:spcBef>
              <a:tabLst>
                <a:tab pos="411480" algn="l"/>
              </a:tabLst>
            </a:pPr>
            <a:r>
              <a:rPr lang="en-US" sz="2000" dirty="0"/>
              <a:t>Review content organization is aligned across publications.</a:t>
            </a:r>
          </a:p>
          <a:p>
            <a:pPr marL="548640" indent="-365760">
              <a:spcBef>
                <a:spcPts val="600"/>
              </a:spcBef>
              <a:tabLst>
                <a:tab pos="411480" algn="l"/>
              </a:tabLst>
            </a:pPr>
            <a:r>
              <a:rPr lang="en-US" sz="2000" dirty="0"/>
              <a:t>Review ways in which content could be shared for mutual enrichment of publications.</a:t>
            </a:r>
          </a:p>
          <a:p>
            <a:pPr marL="548640" indent="-365760">
              <a:spcBef>
                <a:spcPts val="600"/>
              </a:spcBef>
              <a:tabLst>
                <a:tab pos="411480" algn="l"/>
              </a:tabLst>
            </a:pPr>
            <a:r>
              <a:rPr lang="en-US" sz="2000" dirty="0"/>
              <a:t>Consider ways to establish useful hyperlinks between publications.</a:t>
            </a:r>
          </a:p>
          <a:p>
            <a:pPr marL="548640" indent="-365760">
              <a:spcBef>
                <a:spcPts val="600"/>
              </a:spcBef>
              <a:tabLst>
                <a:tab pos="411480" algn="l"/>
              </a:tabLst>
            </a:pPr>
            <a:r>
              <a:rPr lang="en-US" sz="2000" dirty="0"/>
              <a:t>Consider all ISKO publications as one integrated system.</a:t>
            </a:r>
          </a:p>
          <a:p>
            <a:pPr marL="0" indent="0">
              <a:spcBef>
                <a:spcPts val="1200"/>
              </a:spcBef>
              <a:buFont typeface="Arial" charset="0"/>
              <a:buNone/>
              <a:tabLst>
                <a:tab pos="411480" algn="l"/>
              </a:tabLst>
            </a:pPr>
            <a:r>
              <a:rPr lang="en-US" sz="2000" b="1" dirty="0"/>
              <a:t>This is a long-term task</a:t>
            </a:r>
          </a:p>
          <a:p>
            <a:pPr marL="0" indent="0">
              <a:spcBef>
                <a:spcPts val="1200"/>
              </a:spcBef>
              <a:buFont typeface="Arial" charset="0"/>
              <a:buNone/>
              <a:tabLst>
                <a:tab pos="411480" algn="l"/>
              </a:tabLst>
            </a:pPr>
            <a:br>
              <a:rPr lang="en-US" sz="2000" dirty="0"/>
            </a:br>
            <a:endParaRPr lang="en-US" sz="2000" dirty="0"/>
          </a:p>
          <a:p>
            <a:pPr marL="0" indent="0">
              <a:spcBef>
                <a:spcPts val="1200"/>
              </a:spcBef>
              <a:buFont typeface="Arial" charset="0"/>
              <a:buNone/>
              <a:tabLst>
                <a:tab pos="411480" algn="l"/>
              </a:tabLst>
            </a:pPr>
            <a:br>
              <a:rPr lang="en-US" sz="2000" dirty="0"/>
            </a:br>
            <a:endParaRPr lang="en-US" sz="2000"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
        <p:nvSpPr>
          <p:cNvPr id="5" name="Rectangle 3">
            <a:extLst>
              <a:ext uri="{FF2B5EF4-FFF2-40B4-BE49-F238E27FC236}">
                <a16:creationId xmlns:a16="http://schemas.microsoft.com/office/drawing/2014/main" id="{9805EBFF-4614-D63A-078D-43331EDD4084}"/>
              </a:ext>
            </a:extLst>
          </p:cNvPr>
          <p:cNvSpPr>
            <a:spLocks noGrp="1" noChangeArrowheads="1"/>
          </p:cNvSpPr>
          <p:nvPr>
            <p:ph idx="1"/>
          </p:nvPr>
        </p:nvSpPr>
        <p:spPr>
          <a:xfrm>
            <a:off x="373308" y="5451032"/>
            <a:ext cx="8645441" cy="814800"/>
          </a:xfrm>
        </p:spPr>
        <p:txBody>
          <a:bodyPr/>
          <a:lstStyle/>
          <a:p>
            <a:pPr marL="0" indent="0">
              <a:buNone/>
            </a:pPr>
            <a:r>
              <a:rPr lang="en-US" sz="2000" kern="0" spc="-5" dirty="0">
                <a:effectLst/>
                <a:ea typeface="Times New Roman" panose="02020603050405020304" pitchFamily="18" charset="0"/>
              </a:rPr>
              <a:t>Specifics on the KO Journal and the Database of KO Literature on the following slides</a:t>
            </a:r>
            <a:endParaRPr lang="en-US" sz="2000" spc="-20" dirty="0">
              <a:solidFill>
                <a:prstClr val="black"/>
              </a:solidFill>
            </a:endParaRPr>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Tree>
    <p:extLst>
      <p:ext uri="{BB962C8B-B14F-4D97-AF65-F5344CB8AC3E}">
        <p14:creationId xmlns:p14="http://schemas.microsoft.com/office/powerpoint/2010/main" val="559627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200875"/>
            <a:ext cx="8229600" cy="473075"/>
          </a:xfrm>
        </p:spPr>
        <p:txBody>
          <a:bodyPr/>
          <a:lstStyle/>
          <a:p>
            <a:pPr eaLnBrk="1" hangingPunct="1"/>
            <a:r>
              <a:rPr lang="en-US" sz="3200" b="1" dirty="0"/>
              <a:t>The Journal Knowledge Organization</a:t>
            </a:r>
            <a:endParaRPr lang="en-US" altLang="en-US" sz="3200" b="1" dirty="0"/>
          </a:p>
        </p:txBody>
      </p:sp>
      <p:sp>
        <p:nvSpPr>
          <p:cNvPr id="3075" name="Rectangle 3"/>
          <p:cNvSpPr>
            <a:spLocks noGrp="1" noChangeArrowheads="1"/>
          </p:cNvSpPr>
          <p:nvPr>
            <p:ph idx="1"/>
          </p:nvPr>
        </p:nvSpPr>
        <p:spPr>
          <a:xfrm>
            <a:off x="381000" y="752015"/>
            <a:ext cx="8645441" cy="473075"/>
          </a:xfrm>
        </p:spPr>
        <p:txBody>
          <a:bodyPr/>
          <a:lstStyle/>
          <a:p>
            <a:pPr marL="0" indent="0">
              <a:spcBef>
                <a:spcPts val="1200"/>
              </a:spcBef>
              <a:buNone/>
              <a:tabLst>
                <a:tab pos="411480" algn="l"/>
              </a:tabLst>
            </a:pPr>
            <a:r>
              <a:rPr lang="en-US" sz="1800" spc="-20" dirty="0">
                <a:solidFill>
                  <a:prstClr val="black"/>
                </a:solidFill>
              </a:rPr>
              <a:t>STAC's role so far just some reviewing of submissions by individual STAC members </a:t>
            </a:r>
            <a:endParaRPr lang="en-US" sz="18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25</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C7CF0384-5594-F79F-446B-8FEC50F75ACE}"/>
              </a:ext>
            </a:extLst>
          </p:cNvPr>
          <p:cNvSpPr txBox="1">
            <a:spLocks noChangeArrowheads="1"/>
          </p:cNvSpPr>
          <p:nvPr/>
        </p:nvSpPr>
        <p:spPr bwMode="auto">
          <a:xfrm>
            <a:off x="193760" y="1439891"/>
            <a:ext cx="8756480" cy="468054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228600" indent="-228600">
              <a:spcBef>
                <a:spcPts val="600"/>
              </a:spcBef>
              <a:tabLst>
                <a:tab pos="411480" algn="l"/>
              </a:tabLst>
            </a:pPr>
            <a:r>
              <a:rPr lang="en-US" sz="1800" dirty="0"/>
              <a:t>STAC's Terms of Reference specify a bigger role in the managing of the journal. Stronger collaboration between STAC and the KO journal is necessary.</a:t>
            </a:r>
          </a:p>
          <a:p>
            <a:pPr marL="228600" indent="-228600">
              <a:spcBef>
                <a:spcPts val="600"/>
              </a:spcBef>
              <a:tabLst>
                <a:tab pos="411480" algn="l"/>
              </a:tabLst>
            </a:pPr>
            <a:r>
              <a:rPr lang="en-US" sz="1800" dirty="0"/>
              <a:t>Review thematic focus, editorial guidelines, and evaluation criteria - long term.</a:t>
            </a:r>
          </a:p>
          <a:p>
            <a:pPr marL="228600" indent="-228600">
              <a:spcBef>
                <a:spcPts val="600"/>
              </a:spcBef>
              <a:tabLst>
                <a:tab pos="411480" algn="l"/>
              </a:tabLst>
            </a:pPr>
            <a:r>
              <a:rPr lang="en-US" sz="1800" dirty="0"/>
              <a:t>More participation of STAC members in reviewing submissions to KO</a:t>
            </a:r>
          </a:p>
          <a:p>
            <a:pPr marL="228600" indent="-228600">
              <a:spcBef>
                <a:spcPts val="600"/>
              </a:spcBef>
              <a:tabLst>
                <a:tab pos="411480" algn="l"/>
              </a:tabLst>
            </a:pPr>
            <a:r>
              <a:rPr lang="en-US" sz="1800" dirty="0"/>
              <a:t>Propose / co-edit special issues of the journa</a:t>
            </a:r>
            <a:r>
              <a:rPr lang="en-US" sz="1800" b="1" dirty="0"/>
              <a:t>l,</a:t>
            </a:r>
            <a:r>
              <a:rPr lang="en-US" sz="1800" dirty="0"/>
              <a:t> need some for 2025. A role for STAC</a:t>
            </a:r>
            <a:r>
              <a:rPr lang="en-US" sz="1800" b="1" dirty="0"/>
              <a:t> </a:t>
            </a:r>
            <a:r>
              <a:rPr lang="en-US" sz="1800" dirty="0"/>
              <a:t>working groups. Use STAC as a venue where authors interested in contributing to a special issue could come together in an ad-hoc working group to create a more cohesive special issue where papers closely relate to one another through conversation. </a:t>
            </a:r>
            <a:r>
              <a:rPr lang="en-US" sz="1800" b="1" dirty="0"/>
              <a:t>Ideas for special issues</a:t>
            </a:r>
            <a:r>
              <a:rPr lang="en-US" sz="1800" dirty="0"/>
              <a:t>: </a:t>
            </a:r>
          </a:p>
          <a:p>
            <a:pPr marL="685800" indent="-457200">
              <a:spcBef>
                <a:spcPts val="200"/>
              </a:spcBef>
              <a:tabLst>
                <a:tab pos="411480" algn="l"/>
              </a:tabLst>
            </a:pPr>
            <a:r>
              <a:rPr lang="en-US" sz="1800" dirty="0"/>
              <a:t>KO in a discipline (linguistics, philosophy of science, etc.), </a:t>
            </a:r>
          </a:p>
          <a:p>
            <a:pPr marL="685800" indent="-457200">
              <a:spcBef>
                <a:spcPts val="200"/>
              </a:spcBef>
              <a:tabLst>
                <a:tab pos="411480" algn="l"/>
              </a:tabLst>
            </a:pPr>
            <a:r>
              <a:rPr lang="en-US" sz="1800" dirty="0"/>
              <a:t>Role of KO in AI, </a:t>
            </a:r>
          </a:p>
          <a:p>
            <a:pPr marL="685800" indent="-457200">
              <a:spcBef>
                <a:spcPts val="200"/>
              </a:spcBef>
              <a:tabLst>
                <a:tab pos="411480" algn="l"/>
              </a:tabLst>
            </a:pPr>
            <a:r>
              <a:rPr lang="en-US" sz="1800" dirty="0"/>
              <a:t>KO and social justice </a:t>
            </a:r>
          </a:p>
          <a:p>
            <a:pPr marL="685800" indent="-457200">
              <a:spcBef>
                <a:spcPts val="200"/>
              </a:spcBef>
              <a:tabLst>
                <a:tab pos="411480" algn="l"/>
              </a:tabLst>
            </a:pPr>
            <a:r>
              <a:rPr lang="en-US" sz="1800" dirty="0"/>
              <a:t>KO in specific regions or countries.</a:t>
            </a:r>
          </a:p>
          <a:p>
            <a:pPr marL="228600" indent="-228600">
              <a:spcBef>
                <a:spcPts val="600"/>
              </a:spcBef>
              <a:tabLst>
                <a:tab pos="411480" algn="l"/>
              </a:tabLst>
            </a:pPr>
            <a:r>
              <a:rPr lang="en-US" sz="1800" dirty="0"/>
              <a:t>Review template for special issued proposals developed by N. Tognoli</a:t>
            </a:r>
            <a:br>
              <a:rPr lang="en-US" sz="1800" b="1" dirty="0"/>
            </a:br>
            <a:endParaRPr lang="en-US" sz="18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16229550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225471"/>
            <a:ext cx="8229600" cy="917529"/>
          </a:xfrm>
        </p:spPr>
        <p:txBody>
          <a:bodyPr/>
          <a:lstStyle/>
          <a:p>
            <a:pPr eaLnBrk="1" hangingPunct="1"/>
            <a:r>
              <a:rPr lang="en-US" sz="3200" b="1" dirty="0"/>
              <a:t>The Journal Knowledge Organization and the </a:t>
            </a:r>
            <a:r>
              <a:rPr lang="en-US" sz="3200" b="1" i="1" dirty="0"/>
              <a:t>Information Matters</a:t>
            </a:r>
            <a:r>
              <a:rPr lang="en-US" sz="3200" b="1" dirty="0"/>
              <a:t> Platform</a:t>
            </a:r>
            <a:br>
              <a:rPr lang="en-US" sz="3200" b="1" dirty="0"/>
            </a:br>
            <a:endParaRPr lang="en-US" altLang="en-US" sz="32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26</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C7CF0384-5594-F79F-446B-8FEC50F75ACE}"/>
              </a:ext>
            </a:extLst>
          </p:cNvPr>
          <p:cNvSpPr txBox="1">
            <a:spLocks noChangeArrowheads="1"/>
          </p:cNvSpPr>
          <p:nvPr/>
        </p:nvSpPr>
        <p:spPr bwMode="auto">
          <a:xfrm>
            <a:off x="193760" y="1439891"/>
            <a:ext cx="8756480" cy="4680540"/>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0" indent="0">
              <a:spcBef>
                <a:spcPts val="1200"/>
              </a:spcBef>
              <a:buFont typeface="Arial" charset="0"/>
              <a:buNone/>
              <a:tabLst>
                <a:tab pos="411480" algn="l"/>
              </a:tabLst>
            </a:pPr>
            <a:r>
              <a:rPr lang="en-US" sz="2000" dirty="0"/>
              <a:t>Marcia Zheng suggested an excellent way to expose a broader audience to important concepts and ideas in KO and to promote the KO journal:</a:t>
            </a:r>
          </a:p>
          <a:p>
            <a:pPr marL="0" indent="0">
              <a:spcBef>
                <a:spcPts val="1200"/>
              </a:spcBef>
              <a:buFont typeface="Arial" charset="0"/>
              <a:buNone/>
              <a:tabLst>
                <a:tab pos="411480" algn="l"/>
              </a:tabLst>
            </a:pPr>
            <a:r>
              <a:rPr lang="en-US" sz="2000" dirty="0"/>
              <a:t>Encourage authors to submit summaries ("Idea Briefs") of papers in KO to this platform run by ASIST: </a:t>
            </a:r>
            <a:r>
              <a:rPr lang="en-US" sz="2000" dirty="0">
                <a:hlinkClick r:id="rId3"/>
              </a:rPr>
              <a:t>https://informationmatters.org</a:t>
            </a:r>
            <a:endParaRPr lang="en-US" sz="2000" dirty="0"/>
          </a:p>
          <a:p>
            <a:pPr marL="0" indent="0">
              <a:spcBef>
                <a:spcPts val="1200"/>
              </a:spcBef>
              <a:buFont typeface="Arial" charset="0"/>
              <a:buNone/>
              <a:tabLst>
                <a:tab pos="411480" algn="l"/>
              </a:tabLst>
            </a:pPr>
            <a:r>
              <a:rPr lang="en-US" sz="2000" dirty="0"/>
              <a:t>We need to</a:t>
            </a:r>
          </a:p>
          <a:p>
            <a:pPr marL="457200">
              <a:spcBef>
                <a:spcPts val="600"/>
              </a:spcBef>
              <a:tabLst>
                <a:tab pos="411480" algn="l"/>
              </a:tabLst>
            </a:pPr>
            <a:r>
              <a:rPr lang="en-US" sz="1800" dirty="0"/>
              <a:t>Develop a standard template with a section on the practical and theoretical importance, implications, and applications of the paper. </a:t>
            </a:r>
          </a:p>
          <a:p>
            <a:pPr marL="457200">
              <a:spcBef>
                <a:spcPts val="600"/>
              </a:spcBef>
              <a:tabLst>
                <a:tab pos="411480" algn="l"/>
              </a:tabLst>
            </a:pPr>
            <a:r>
              <a:rPr lang="en-US" sz="1800" dirty="0"/>
              <a:t>Encourage authors to submit an Idea Brief with the paper to KO so that it could be improved during the reviewing process.</a:t>
            </a:r>
          </a:p>
          <a:p>
            <a:pPr marL="457200">
              <a:spcBef>
                <a:spcPts val="600"/>
              </a:spcBef>
              <a:tabLst>
                <a:tab pos="411480" algn="l"/>
              </a:tabLst>
            </a:pPr>
            <a:r>
              <a:rPr lang="en-US" sz="1800" dirty="0"/>
              <a:t>Idea Briefs should be written for a general audience but also entice specialists to go to the full paper. </a:t>
            </a:r>
          </a:p>
          <a:p>
            <a:pPr marL="457200">
              <a:spcBef>
                <a:spcPts val="600"/>
              </a:spcBef>
              <a:tabLst>
                <a:tab pos="411480" algn="l"/>
              </a:tabLst>
            </a:pPr>
            <a:r>
              <a:rPr lang="en-US" sz="1800" dirty="0"/>
              <a:t>Offer assistance from STAC in writing idea briefs</a:t>
            </a:r>
            <a:br>
              <a:rPr lang="en-US" sz="1800" b="1" dirty="0"/>
            </a:br>
            <a:endParaRPr lang="en-US" sz="18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3265147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93760" y="381000"/>
            <a:ext cx="8229600" cy="1170725"/>
          </a:xfrm>
        </p:spPr>
        <p:txBody>
          <a:bodyPr/>
          <a:lstStyle/>
          <a:p>
            <a:pPr eaLnBrk="1" hangingPunct="1"/>
            <a:r>
              <a:rPr lang="en-US" sz="3200" b="1" dirty="0"/>
              <a:t>Database of</a:t>
            </a:r>
            <a:br>
              <a:rPr lang="en-US" sz="3200" b="1" dirty="0"/>
            </a:br>
            <a:r>
              <a:rPr lang="en-US" sz="3200" b="1" dirty="0"/>
              <a:t>Knowledge Organization Literature</a:t>
            </a:r>
          </a:p>
        </p:txBody>
      </p:sp>
      <p:sp>
        <p:nvSpPr>
          <p:cNvPr id="3075" name="Rectangle 3"/>
          <p:cNvSpPr>
            <a:spLocks noGrp="1" noChangeArrowheads="1"/>
          </p:cNvSpPr>
          <p:nvPr>
            <p:ph idx="1"/>
          </p:nvPr>
        </p:nvSpPr>
        <p:spPr>
          <a:xfrm>
            <a:off x="318977" y="2057400"/>
            <a:ext cx="8645441" cy="814800"/>
          </a:xfrm>
        </p:spPr>
        <p:txBody>
          <a:bodyPr/>
          <a:lstStyle/>
          <a:p>
            <a:pPr marL="0" indent="0">
              <a:buNone/>
            </a:pPr>
            <a:r>
              <a:rPr lang="en-US" sz="2000" kern="0" spc="-5" dirty="0">
                <a:effectLst/>
                <a:ea typeface="Times New Roman" panose="02020603050405020304" pitchFamily="18" charset="0"/>
              </a:rPr>
              <a:t>Current</a:t>
            </a:r>
            <a:r>
              <a:rPr lang="en-US" sz="2000" kern="0" spc="-20" dirty="0">
                <a:effectLst/>
                <a:ea typeface="Times New Roman" panose="02020603050405020304" pitchFamily="18" charset="0"/>
              </a:rPr>
              <a:t> </a:t>
            </a:r>
            <a:r>
              <a:rPr lang="en-US" sz="2000" kern="0" spc="-15" dirty="0">
                <a:effectLst/>
                <a:ea typeface="Times New Roman" panose="02020603050405020304" pitchFamily="18" charset="0"/>
              </a:rPr>
              <a:t>chair </a:t>
            </a:r>
            <a:r>
              <a:rPr lang="en-US" sz="2000" kern="0" spc="-5" dirty="0">
                <a:effectLst/>
                <a:ea typeface="Times New Roman" panose="02020603050405020304" pitchFamily="18" charset="0"/>
              </a:rPr>
              <a:t>Inkyung</a:t>
            </a:r>
            <a:r>
              <a:rPr lang="en-US" sz="2000" kern="0" spc="-15" dirty="0">
                <a:effectLst/>
                <a:ea typeface="Times New Roman" panose="02020603050405020304" pitchFamily="18" charset="0"/>
              </a:rPr>
              <a:t> </a:t>
            </a:r>
            <a:r>
              <a:rPr lang="en-US" sz="2000" kern="0" spc="-5" dirty="0">
                <a:effectLst/>
                <a:ea typeface="Times New Roman" panose="02020603050405020304" pitchFamily="18" charset="0"/>
              </a:rPr>
              <a:t>Choi</a:t>
            </a:r>
            <a:r>
              <a:rPr lang="en-US" sz="2000" spc="-20" dirty="0">
                <a:solidFill>
                  <a:prstClr val="black"/>
                </a:solidFill>
              </a:rPr>
              <a:t> </a:t>
            </a:r>
          </a:p>
          <a:p>
            <a:pPr marL="0" indent="0">
              <a:buNone/>
            </a:pPr>
            <a:r>
              <a:rPr lang="en-US" sz="2000" spc="-20" dirty="0">
                <a:solidFill>
                  <a:prstClr val="black"/>
                </a:solidFill>
              </a:rPr>
              <a:t>There were initial discussions in STAC</a:t>
            </a:r>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27</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C7CF0384-5594-F79F-446B-8FEC50F75ACE}"/>
              </a:ext>
            </a:extLst>
          </p:cNvPr>
          <p:cNvSpPr txBox="1">
            <a:spLocks noChangeArrowheads="1"/>
          </p:cNvSpPr>
          <p:nvPr/>
        </p:nvSpPr>
        <p:spPr bwMode="auto">
          <a:xfrm>
            <a:off x="207938" y="3450265"/>
            <a:ext cx="8756480" cy="2448384"/>
          </a:xfrm>
          <a:prstGeom prst="rect">
            <a:avLst/>
          </a:prstGeom>
          <a:noFill/>
          <a:ln w="2540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b="1" dirty="0"/>
              <a:t>Next steps</a:t>
            </a:r>
          </a:p>
          <a:p>
            <a:pPr marL="228600" indent="-228600">
              <a:spcBef>
                <a:spcPts val="600"/>
              </a:spcBef>
              <a:tabLst>
                <a:tab pos="411480" algn="l"/>
              </a:tabLst>
            </a:pPr>
            <a:r>
              <a:rPr lang="en-US" sz="2000" kern="0" spc="-5" dirty="0">
                <a:effectLst/>
                <a:ea typeface="Times New Roman" panose="02020603050405020304" pitchFamily="18" charset="0"/>
              </a:rPr>
              <a:t>Goal: Make recommendations to the ISKO Board of Directors on the scope of this database, implementation choices, and resources required.</a:t>
            </a:r>
          </a:p>
          <a:p>
            <a:pPr marL="228600" indent="-228600">
              <a:spcBef>
                <a:spcPts val="600"/>
              </a:spcBef>
              <a:tabLst>
                <a:tab pos="411480" algn="l"/>
              </a:tabLst>
            </a:pPr>
            <a:r>
              <a:rPr lang="en-US" sz="2000" dirty="0"/>
              <a:t>Discuss with </a:t>
            </a:r>
            <a:r>
              <a:rPr lang="en-US" sz="2000" kern="0" spc="-5" dirty="0">
                <a:effectLst/>
                <a:ea typeface="Times New Roman" panose="02020603050405020304" pitchFamily="18" charset="0"/>
              </a:rPr>
              <a:t>Inkyung</a:t>
            </a:r>
            <a:r>
              <a:rPr lang="en-US" sz="2000" kern="0" spc="-15" dirty="0">
                <a:effectLst/>
                <a:ea typeface="Times New Roman" panose="02020603050405020304" pitchFamily="18" charset="0"/>
              </a:rPr>
              <a:t> </a:t>
            </a:r>
            <a:r>
              <a:rPr lang="en-US" sz="2000" kern="0" spc="-5" dirty="0">
                <a:effectLst/>
                <a:ea typeface="Times New Roman" panose="02020603050405020304" pitchFamily="18" charset="0"/>
              </a:rPr>
              <a:t>Choi</a:t>
            </a:r>
            <a:r>
              <a:rPr lang="en-US" sz="2000" spc="-20" dirty="0">
                <a:solidFill>
                  <a:prstClr val="black"/>
                </a:solidFill>
              </a:rPr>
              <a:t> </a:t>
            </a:r>
            <a:r>
              <a:rPr lang="en-US" sz="2000" dirty="0"/>
              <a:t>in a STAC meeting and possibly form an ad-hoc taskforce to elaborate specifics</a:t>
            </a:r>
            <a:br>
              <a:rPr lang="en-US" sz="1800" b="1" dirty="0"/>
            </a:br>
            <a:endParaRPr lang="en-US" sz="18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2995472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1143000"/>
            <a:ext cx="8229600" cy="4068762"/>
          </a:xfrm>
        </p:spPr>
        <p:txBody>
          <a:bodyPr/>
          <a:lstStyle/>
          <a:p>
            <a:pPr eaLnBrk="1" hangingPunct="1"/>
            <a:r>
              <a:rPr lang="en-US" sz="3200" b="1" dirty="0"/>
              <a:t>Thank you</a:t>
            </a:r>
            <a:br>
              <a:rPr lang="en-US" sz="3200" b="1" dirty="0"/>
            </a:br>
            <a:br>
              <a:rPr lang="en-US" sz="3200" b="1" dirty="0"/>
            </a:br>
            <a:r>
              <a:rPr lang="en-US" sz="3200" b="1" dirty="0"/>
              <a:t>Questions</a:t>
            </a:r>
            <a:br>
              <a:rPr lang="en-US" sz="3200" b="1" dirty="0"/>
            </a:br>
            <a:br>
              <a:rPr lang="en-US" sz="3200" b="1" dirty="0"/>
            </a:br>
            <a:r>
              <a:rPr lang="en-US" sz="3200" b="1" dirty="0"/>
              <a:t>https://www.isko.org/stac/</a:t>
            </a:r>
            <a:endParaRPr lang="en-US" altLang="en-US" sz="32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28</a:t>
            </a:fld>
            <a:endParaRPr lang="en-US" sz="2400" b="1" dirty="0">
              <a:solidFill>
                <a:schemeClr val="tx1"/>
              </a:solidFill>
            </a:endParaRPr>
          </a:p>
        </p:txBody>
      </p:sp>
      <p:sp>
        <p:nvSpPr>
          <p:cNvPr id="6" name="Footer Placeholder 4">
            <a:extLst>
              <a:ext uri="{FF2B5EF4-FFF2-40B4-BE49-F238E27FC236}">
                <a16:creationId xmlns:a16="http://schemas.microsoft.com/office/drawing/2014/main" id="{509FDD02-15FA-4615-9255-0B6A7013A660}"/>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3822222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112076"/>
            <a:ext cx="8229600" cy="639762"/>
          </a:xfrm>
        </p:spPr>
        <p:txBody>
          <a:bodyPr/>
          <a:lstStyle/>
          <a:p>
            <a:pPr eaLnBrk="1" hangingPunct="1"/>
            <a:r>
              <a:rPr lang="en-US" sz="3200" b="1" dirty="0"/>
              <a:t>STAC membership 2023 t0 2025. View1</a:t>
            </a:r>
            <a:endParaRPr lang="en-US" altLang="en-US" sz="3200" b="1" dirty="0"/>
          </a:p>
        </p:txBody>
      </p:sp>
      <p:sp>
        <p:nvSpPr>
          <p:cNvPr id="3075" name="Rectangle 3"/>
          <p:cNvSpPr>
            <a:spLocks noGrp="1" noChangeArrowheads="1"/>
          </p:cNvSpPr>
          <p:nvPr>
            <p:ph idx="1"/>
          </p:nvPr>
        </p:nvSpPr>
        <p:spPr>
          <a:xfrm>
            <a:off x="152400" y="783588"/>
            <a:ext cx="8839200" cy="5289550"/>
          </a:xfrm>
        </p:spPr>
        <p:txBody>
          <a:bodyPr/>
          <a:lstStyle/>
          <a:p>
            <a:pPr>
              <a:spcBef>
                <a:spcPts val="1200"/>
              </a:spcBef>
              <a:tabLst>
                <a:tab pos="411480" algn="l"/>
              </a:tabLst>
            </a:pPr>
            <a:r>
              <a:rPr lang="en-US" sz="2000" b="1" dirty="0"/>
              <a:t>27 members of maximally 30. Eleven members continuing</a:t>
            </a:r>
          </a:p>
          <a:p>
            <a:pPr marL="274320" indent="-274320">
              <a:spcBef>
                <a:spcPts val="1200"/>
              </a:spcBef>
              <a:buNone/>
              <a:tabLst>
                <a:tab pos="411480" algn="l"/>
              </a:tabLst>
            </a:pPr>
            <a:r>
              <a:rPr lang="en-US" sz="2000" dirty="0"/>
              <a:t>•	</a:t>
            </a:r>
            <a:r>
              <a:rPr lang="en-US" sz="2000" b="1" dirty="0"/>
              <a:t>Eleven members re-elected for a four-year term 2023 - 2027</a:t>
            </a:r>
            <a:br>
              <a:rPr lang="en-US" sz="1800" dirty="0"/>
            </a:br>
            <a:r>
              <a:rPr lang="en-US" sz="1800" dirty="0"/>
              <a:t>Wieslaw Babik, Thiago Barros, Jonathan Furner, Claudio Gnoli, Agnes Hajdu-Barat, Gercina Angela de Lima, Daniel Martinez-Avila, Widad Mustafa el-Hadi, Rosa San Segundo, Aida Slavic, Maja Zumer</a:t>
            </a:r>
          </a:p>
          <a:p>
            <a:pPr marL="274320" indent="-274320">
              <a:spcBef>
                <a:spcPts val="1200"/>
              </a:spcBef>
              <a:buNone/>
              <a:tabLst>
                <a:tab pos="411480" algn="l"/>
              </a:tabLst>
            </a:pPr>
            <a:r>
              <a:rPr lang="en-US" sz="1800" dirty="0"/>
              <a:t>•	</a:t>
            </a:r>
            <a:r>
              <a:rPr lang="en-US" sz="2000" b="1" spc="-20" dirty="0"/>
              <a:t>Five new members elected </a:t>
            </a:r>
            <a:r>
              <a:rPr lang="en-US" sz="2000" dirty="0"/>
              <a:t>for a four-year term 2023 - 2027</a:t>
            </a:r>
          </a:p>
          <a:p>
            <a:pPr marL="284163" indent="0">
              <a:buNone/>
            </a:pPr>
            <a:r>
              <a:rPr lang="en-US" sz="1800" b="1" dirty="0"/>
              <a:t>Deborah Lee</a:t>
            </a:r>
            <a:r>
              <a:rPr lang="en-US" sz="1800" dirty="0"/>
              <a:t>, "Lecturer in Library and Information Studies, Dept. Info. Studies, University College London</a:t>
            </a:r>
          </a:p>
          <a:p>
            <a:pPr marL="284163" indent="0">
              <a:buNone/>
            </a:pPr>
            <a:r>
              <a:rPr lang="en-US" sz="1800" b="1" dirty="0"/>
              <a:t>Catalina Naumis Peña</a:t>
            </a:r>
            <a:r>
              <a:rPr lang="en-US" sz="1800" dirty="0"/>
              <a:t>, Professor and Tutor, Postgraduate Program in Library Science and Info. Studies, National Autonomous University of Mexico (UNAM).</a:t>
            </a:r>
          </a:p>
          <a:p>
            <a:pPr marL="284163" indent="0">
              <a:buNone/>
            </a:pPr>
            <a:r>
              <a:rPr lang="en-US" sz="1800" b="1" dirty="0"/>
              <a:t>Sayed Mahdi Taheri</a:t>
            </a:r>
            <a:r>
              <a:rPr lang="en-US" sz="1800" dirty="0"/>
              <a:t>, Associate Professor and Head of Central Library and Documentation Center, Allameh Tabataba’i University, Tehran, Iran</a:t>
            </a:r>
          </a:p>
          <a:p>
            <a:pPr marL="284163" indent="0">
              <a:buNone/>
            </a:pPr>
            <a:r>
              <a:rPr lang="en-US" sz="1800" b="1" dirty="0"/>
              <a:t>Xiaoguang Wang</a:t>
            </a:r>
            <a:r>
              <a:rPr lang="en-US" sz="1800" dirty="0"/>
              <a:t>, Associate Dean and Professor, School of Information Management, Wuhan University, Wuhan, Hubei, People's Republic of China</a:t>
            </a:r>
          </a:p>
          <a:p>
            <a:pPr marL="284163" indent="0">
              <a:buNone/>
            </a:pPr>
            <a:r>
              <a:rPr lang="en-US" sz="1800" b="1" dirty="0"/>
              <a:t>Yejun Wu</a:t>
            </a:r>
            <a:r>
              <a:rPr lang="en-US" sz="1800" dirty="0"/>
              <a:t>, Associate Professor, School of Library and Information Science, Louisiana State University (LSU), Baton Rouge, Louisiana, USA</a:t>
            </a:r>
          </a:p>
          <a:p>
            <a:pPr marL="0" indent="0">
              <a:spcBef>
                <a:spcPts val="1200"/>
              </a:spcBef>
              <a:buNone/>
            </a:pPr>
            <a:r>
              <a:rPr lang="en-US" sz="1800" spc="-20" dirty="0"/>
              <a:t>Appointments are voted on by STAC, considering diversity of expertise and representation across ISKO chapters, and confirmed by the ISKO Board of Directors.</a:t>
            </a:r>
          </a:p>
          <a:p>
            <a:pPr marL="274320" indent="-274320">
              <a:spcBef>
                <a:spcPts val="1200"/>
              </a:spcBef>
              <a:buNone/>
              <a:tabLst>
                <a:tab pos="411480" algn="l"/>
              </a:tabLst>
            </a:pPr>
            <a:endParaRPr lang="en-US" sz="2000" dirty="0"/>
          </a:p>
          <a:p>
            <a:pPr marL="274320" indent="-274320">
              <a:spcBef>
                <a:spcPts val="1200"/>
              </a:spcBef>
              <a:buNone/>
              <a:tabLst>
                <a:tab pos="411480" algn="l"/>
              </a:tabLst>
            </a:pPr>
            <a:endParaRPr lang="en-US" sz="2000" dirty="0"/>
          </a:p>
          <a:p>
            <a:pPr marL="274320" indent="-274320">
              <a:spcBef>
                <a:spcPts val="1200"/>
              </a:spcBef>
              <a:buNone/>
              <a:tabLst>
                <a:tab pos="411480" algn="l"/>
              </a:tabLst>
            </a:pPr>
            <a:endParaRPr lang="en-US" sz="2000" spc="-2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29</a:t>
            </a:fld>
            <a:endParaRPr lang="en-US" sz="2400" b="1" dirty="0">
              <a:solidFill>
                <a:schemeClr val="tx1"/>
              </a:solidFill>
            </a:endParaRPr>
          </a:p>
        </p:txBody>
      </p:sp>
      <p:sp>
        <p:nvSpPr>
          <p:cNvPr id="6" name="Footer Placeholder 4">
            <a:extLst>
              <a:ext uri="{FF2B5EF4-FFF2-40B4-BE49-F238E27FC236}">
                <a16:creationId xmlns:a16="http://schemas.microsoft.com/office/drawing/2014/main" id="{0F9931F2-0D6E-429B-B6D3-E55E46E65072}"/>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4140889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715962"/>
          </a:xfrm>
        </p:spPr>
        <p:txBody>
          <a:bodyPr/>
          <a:lstStyle/>
          <a:p>
            <a:pPr eaLnBrk="1" hangingPunct="1"/>
            <a:r>
              <a:rPr lang="en-US" altLang="en-US" sz="3200" b="1" dirty="0"/>
              <a:t>Call for participation in STAC work</a:t>
            </a:r>
          </a:p>
        </p:txBody>
      </p:sp>
      <p:sp>
        <p:nvSpPr>
          <p:cNvPr id="3075" name="Rectangle 3"/>
          <p:cNvSpPr>
            <a:spLocks noGrp="1" noChangeArrowheads="1"/>
          </p:cNvSpPr>
          <p:nvPr>
            <p:ph idx="1"/>
          </p:nvPr>
        </p:nvSpPr>
        <p:spPr>
          <a:xfrm>
            <a:off x="304800" y="1084263"/>
            <a:ext cx="8686800" cy="5164137"/>
          </a:xfrm>
          <a:ln w="19050">
            <a:noFill/>
          </a:ln>
        </p:spPr>
        <p:txBody>
          <a:bodyPr/>
          <a:lstStyle/>
          <a:p>
            <a:pPr marL="0" indent="0">
              <a:spcBef>
                <a:spcPts val="1200"/>
              </a:spcBef>
              <a:buNone/>
              <a:tabLst>
                <a:tab pos="411480" algn="l"/>
              </a:tabLst>
            </a:pPr>
            <a:r>
              <a:rPr lang="en-US" sz="2130" spc="-20" dirty="0"/>
              <a:t>STAC's mission requires more scholarly work than STAC alone can do.</a:t>
            </a:r>
          </a:p>
          <a:p>
            <a:pPr marL="0" indent="0">
              <a:spcBef>
                <a:spcPts val="1200"/>
              </a:spcBef>
              <a:buNone/>
              <a:tabLst>
                <a:tab pos="411480" algn="l"/>
              </a:tabLst>
            </a:pPr>
            <a:r>
              <a:rPr lang="en-US" sz="2130" dirty="0"/>
              <a:t>STAC is looking to work with scholars and practitioners whose professional work addresses problems that fall in STAC's mission.</a:t>
            </a:r>
          </a:p>
          <a:p>
            <a:pPr marL="0" indent="0">
              <a:spcBef>
                <a:spcPts val="1200"/>
              </a:spcBef>
              <a:buNone/>
              <a:tabLst>
                <a:tab pos="411480" algn="l"/>
              </a:tabLst>
            </a:pPr>
            <a:r>
              <a:rPr lang="en-US" sz="2130" b="1" dirty="0"/>
              <a:t>STAC can help scholars publish and get grants</a:t>
            </a:r>
            <a:br>
              <a:rPr lang="en-US" sz="2130" b="1" dirty="0"/>
            </a:br>
            <a:r>
              <a:rPr lang="en-US" sz="2130" b="1" dirty="0"/>
              <a:t>and help practitioners apply knowledge organization ideas.</a:t>
            </a:r>
          </a:p>
          <a:p>
            <a:pPr marL="0" indent="0">
              <a:spcBef>
                <a:spcPts val="1200"/>
              </a:spcBef>
              <a:buNone/>
              <a:tabLst>
                <a:tab pos="411480" algn="l"/>
              </a:tabLst>
            </a:pPr>
            <a:r>
              <a:rPr lang="en-US" sz="2130" b="1" spc="-80" dirty="0"/>
              <a:t>STAC can provide interesting topics for students to work on and learn:</a:t>
            </a:r>
            <a:r>
              <a:rPr lang="en-US" sz="2130" b="1" spc="-60" dirty="0"/>
              <a:t> </a:t>
            </a:r>
            <a:r>
              <a:rPr lang="en-US" sz="2130" spc="-60" dirty="0"/>
              <a:t>course projects and individual courses. Student work can help STAC and get students credit, help them network, and enrich their CV</a:t>
            </a:r>
          </a:p>
          <a:p>
            <a:pPr marL="0" indent="0">
              <a:spcBef>
                <a:spcPts val="1200"/>
              </a:spcBef>
              <a:buNone/>
              <a:tabLst>
                <a:tab pos="411480" algn="l"/>
              </a:tabLst>
            </a:pPr>
            <a:r>
              <a:rPr lang="en-US" sz="2130" b="1" dirty="0"/>
              <a:t>Anyone can join STAC working groups </a:t>
            </a:r>
            <a:r>
              <a:rPr lang="en-US" sz="2130" dirty="0"/>
              <a:t>or informally collaborate.</a:t>
            </a:r>
            <a:br>
              <a:rPr lang="en-US" sz="2130" dirty="0"/>
            </a:br>
            <a:r>
              <a:rPr lang="en-US" sz="2130" dirty="0"/>
              <a:t>Email &lt;ds@dsoergel.com&gt; or </a:t>
            </a:r>
            <a:r>
              <a:rPr lang="en-US" sz="2130" dirty="0">
                <a:effectLst/>
              </a:rPr>
              <a:t>&lt;aida.slavic@udcc.org&gt;</a:t>
            </a:r>
          </a:p>
          <a:p>
            <a:pPr marL="0" indent="0">
              <a:spcBef>
                <a:spcPts val="1200"/>
              </a:spcBef>
              <a:buNone/>
              <a:tabLst>
                <a:tab pos="411480" algn="l"/>
              </a:tabLst>
            </a:pPr>
            <a:r>
              <a:rPr lang="en-US" sz="2130" dirty="0"/>
              <a:t>As you contemplate the topics in the STAC mission</a:t>
            </a:r>
          </a:p>
          <a:p>
            <a:pPr marL="0" indent="0" algn="ctr">
              <a:spcBef>
                <a:spcPts val="1800"/>
              </a:spcBef>
              <a:buNone/>
              <a:tabLst>
                <a:tab pos="411480" algn="l"/>
              </a:tabLst>
            </a:pPr>
            <a:r>
              <a:rPr lang="en-US" sz="2130" b="1" spc="-60" dirty="0">
                <a:solidFill>
                  <a:srgbClr val="C00000"/>
                </a:solidFill>
              </a:rPr>
              <a:t>A</a:t>
            </a:r>
            <a:r>
              <a:rPr lang="en-US" sz="2400" b="1" spc="-60" dirty="0">
                <a:solidFill>
                  <a:srgbClr val="C00000"/>
                </a:solidFill>
              </a:rPr>
              <a:t>sk not how you can help STAC, ask how STAC can help you</a:t>
            </a:r>
            <a:r>
              <a:rPr lang="en-US" sz="2000" b="1" spc="-60" dirty="0">
                <a:solidFill>
                  <a:srgbClr val="C00000"/>
                </a:solidFill>
              </a:rPr>
              <a:t>.</a:t>
            </a:r>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3</a:t>
            </a:fld>
            <a:endParaRPr lang="en-US" sz="2400" b="1" dirty="0">
              <a:solidFill>
                <a:schemeClr val="tx1"/>
              </a:solidFill>
            </a:endParaRPr>
          </a:p>
        </p:txBody>
      </p:sp>
      <p:sp>
        <p:nvSpPr>
          <p:cNvPr id="6" name="Footer Placeholder 4">
            <a:extLst>
              <a:ext uri="{FF2B5EF4-FFF2-40B4-BE49-F238E27FC236}">
                <a16:creationId xmlns:a16="http://schemas.microsoft.com/office/drawing/2014/main" id="{C42F73EA-9633-4A7E-8533-2C57521AF668}"/>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3607814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290383"/>
            <a:ext cx="8229600" cy="365125"/>
          </a:xfrm>
        </p:spPr>
        <p:txBody>
          <a:bodyPr/>
          <a:lstStyle/>
          <a:p>
            <a:pPr eaLnBrk="1" hangingPunct="1">
              <a:spcBef>
                <a:spcPts val="0"/>
              </a:spcBef>
            </a:pPr>
            <a:r>
              <a:rPr lang="en-US" sz="2800" b="1" dirty="0"/>
              <a:t>ISKO STAC membership 2023 to 2025. View 2</a:t>
            </a:r>
            <a:endParaRPr lang="en-US" altLang="en-US" sz="1800" dirty="0"/>
          </a:p>
        </p:txBody>
      </p:sp>
      <p:sp>
        <p:nvSpPr>
          <p:cNvPr id="3075" name="Rectangle 3"/>
          <p:cNvSpPr>
            <a:spLocks noGrp="1" noChangeArrowheads="1"/>
          </p:cNvSpPr>
          <p:nvPr>
            <p:ph idx="1"/>
          </p:nvPr>
        </p:nvSpPr>
        <p:spPr>
          <a:xfrm>
            <a:off x="3352800" y="1332211"/>
            <a:ext cx="2667000" cy="4491575"/>
          </a:xfrm>
          <a:ln w="19050">
            <a:solidFill>
              <a:schemeClr val="tx1"/>
            </a:solidFill>
          </a:ln>
        </p:spPr>
        <p:txBody>
          <a:bodyPr/>
          <a:lstStyle/>
          <a:p>
            <a:pPr marL="0" indent="0">
              <a:spcBef>
                <a:spcPts val="1200"/>
              </a:spcBef>
              <a:buNone/>
              <a:tabLst>
                <a:tab pos="411480" algn="l"/>
              </a:tabLst>
            </a:pPr>
            <a:r>
              <a:rPr lang="en-US" sz="1600" b="1" dirty="0"/>
              <a:t>Existing members re-elected to a new term ending July 2027</a:t>
            </a:r>
          </a:p>
          <a:p>
            <a:pPr marL="0" marR="0" indent="0">
              <a:spcBef>
                <a:spcPts val="600"/>
              </a:spcBef>
              <a:spcAft>
                <a:spcPts val="0"/>
              </a:spcAft>
              <a:buNone/>
            </a:pPr>
            <a:r>
              <a:rPr lang="en-US" sz="1600" spc="0" dirty="0">
                <a:effectLst/>
                <a:ea typeface="Times New Roman" panose="02020603050405020304" pitchFamily="18" charset="0"/>
              </a:rPr>
              <a:t>Wieslaw Babik</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Thiago Barros</a:t>
            </a:r>
            <a:endParaRPr lang="en-US" sz="1600" spc="-15" dirty="0">
              <a:effectLst/>
              <a:ea typeface="Calibri" panose="020F0502020204030204" pitchFamily="34" charset="0"/>
            </a:endParaRPr>
          </a:p>
          <a:p>
            <a:pPr marL="0" marR="0" indent="0">
              <a:spcBef>
                <a:spcPts val="600"/>
              </a:spcBef>
              <a:spcAft>
                <a:spcPts val="0"/>
              </a:spcAft>
              <a:buNone/>
            </a:pPr>
            <a:r>
              <a:rPr lang="en-US" sz="1600" spc="-30" dirty="0">
                <a:effectLst/>
                <a:ea typeface="Times New Roman" panose="02020603050405020304" pitchFamily="18" charset="0"/>
              </a:rPr>
              <a:t>Jonathan Furner</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Claudio Gnoli</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Agnes Hajdu-Barat</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Gercina Angela de Lima</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Daniel Martinez-Avila</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Widad Mustafa el-Hadi</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Rosa San Segundo</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Aida Slavic</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Maja Zumer</a:t>
            </a:r>
            <a:endParaRPr lang="en-US" sz="1600" spc="-15" dirty="0">
              <a:effectLst/>
              <a:ea typeface="Calibri" panose="020F0502020204030204" pitchFamily="34" charset="0"/>
            </a:endParaRPr>
          </a:p>
          <a:p>
            <a:pPr marL="457200" indent="-457200">
              <a:spcBef>
                <a:spcPts val="1200"/>
              </a:spcBef>
              <a:buNone/>
              <a:tabLst>
                <a:tab pos="411480" algn="l"/>
              </a:tabLst>
            </a:pPr>
            <a:endParaRPr lang="en-US" sz="1600" b="1"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30</a:t>
            </a:fld>
            <a:endParaRPr lang="en-US" sz="2400" b="1" dirty="0">
              <a:solidFill>
                <a:schemeClr val="tx1"/>
              </a:solidFill>
            </a:endParaRPr>
          </a:p>
        </p:txBody>
      </p:sp>
      <p:sp>
        <p:nvSpPr>
          <p:cNvPr id="6" name="Rectangle 2">
            <a:extLst>
              <a:ext uri="{FF2B5EF4-FFF2-40B4-BE49-F238E27FC236}">
                <a16:creationId xmlns:a16="http://schemas.microsoft.com/office/drawing/2014/main" id="{929A188E-5198-4C6C-AC64-2AC3A0386B48}"/>
              </a:ext>
            </a:extLst>
          </p:cNvPr>
          <p:cNvSpPr txBox="1">
            <a:spLocks noChangeArrowheads="1"/>
          </p:cNvSpPr>
          <p:nvPr/>
        </p:nvSpPr>
        <p:spPr bwMode="auto">
          <a:xfrm>
            <a:off x="152400" y="811297"/>
            <a:ext cx="8763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a:lstStyle>
          <a:p>
            <a:pPr eaLnBrk="1" hangingPunct="1">
              <a:spcBef>
                <a:spcPts val="0"/>
              </a:spcBef>
            </a:pPr>
            <a:r>
              <a:rPr lang="en-US" altLang="en-US" sz="1800" dirty="0"/>
              <a:t>Membership elections 2023. STAC voted 06-30, Board of Directors approved 07-05</a:t>
            </a:r>
          </a:p>
        </p:txBody>
      </p:sp>
      <p:sp>
        <p:nvSpPr>
          <p:cNvPr id="7" name="Footer Placeholder 4">
            <a:extLst>
              <a:ext uri="{FF2B5EF4-FFF2-40B4-BE49-F238E27FC236}">
                <a16:creationId xmlns:a16="http://schemas.microsoft.com/office/drawing/2014/main" id="{D91C9580-A545-431D-953A-2FC9B2FBAC26}"/>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E6676390-F23C-BBDC-6831-82D5058AE8DB}"/>
              </a:ext>
            </a:extLst>
          </p:cNvPr>
          <p:cNvSpPr txBox="1">
            <a:spLocks noChangeArrowheads="1"/>
          </p:cNvSpPr>
          <p:nvPr/>
        </p:nvSpPr>
        <p:spPr bwMode="auto">
          <a:xfrm>
            <a:off x="6172200" y="1349879"/>
            <a:ext cx="2680447" cy="4505657"/>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1600" b="1" dirty="0"/>
              <a:t>New members elected to a term ending July 2027</a:t>
            </a:r>
          </a:p>
          <a:p>
            <a:pPr marL="0" marR="0" indent="0">
              <a:spcBef>
                <a:spcPts val="600"/>
              </a:spcBef>
              <a:spcAft>
                <a:spcPts val="0"/>
              </a:spcAft>
              <a:buNone/>
            </a:pPr>
            <a:r>
              <a:rPr lang="en-US" sz="1600" spc="-20" dirty="0">
                <a:effectLst/>
                <a:ea typeface="Times New Roman" panose="02020603050405020304" pitchFamily="18" charset="0"/>
              </a:rPr>
              <a:t>Deborah Lee</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Catalina Naumis Peña</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Sayed Mahdi Taheri</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Xiaoguang Wang</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Yejun Wu</a:t>
            </a:r>
            <a:endParaRPr lang="en-US" sz="1600" spc="-15" dirty="0">
              <a:effectLst/>
              <a:ea typeface="Calibri" panose="020F0502020204030204" pitchFamily="34" charset="0"/>
            </a:endParaRPr>
          </a:p>
          <a:p>
            <a:pPr marL="0" indent="0">
              <a:spcBef>
                <a:spcPts val="600"/>
              </a:spcBef>
              <a:buFont typeface="Arial" charset="0"/>
              <a:buNone/>
              <a:tabLst>
                <a:tab pos="411480" algn="l"/>
              </a:tabLst>
            </a:pPr>
            <a:endParaRPr lang="en-US" sz="1800" b="1" dirty="0"/>
          </a:p>
        </p:txBody>
      </p:sp>
      <p:sp>
        <p:nvSpPr>
          <p:cNvPr id="4" name="Rectangle 3">
            <a:extLst>
              <a:ext uri="{FF2B5EF4-FFF2-40B4-BE49-F238E27FC236}">
                <a16:creationId xmlns:a16="http://schemas.microsoft.com/office/drawing/2014/main" id="{E21484CB-598A-1187-EF35-EEE34DD371A7}"/>
              </a:ext>
            </a:extLst>
          </p:cNvPr>
          <p:cNvSpPr txBox="1">
            <a:spLocks noChangeArrowheads="1"/>
          </p:cNvSpPr>
          <p:nvPr/>
        </p:nvSpPr>
        <p:spPr bwMode="auto">
          <a:xfrm>
            <a:off x="228600" y="1332211"/>
            <a:ext cx="3008555" cy="4491575"/>
          </a:xfrm>
          <a:prstGeom prst="rect">
            <a:avLst/>
          </a:prstGeom>
          <a:noFill/>
          <a:ln w="19050">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1600" b="1" dirty="0"/>
              <a:t>Continuing members </a:t>
            </a:r>
            <a:br>
              <a:rPr lang="en-US" sz="1600" b="1" dirty="0"/>
            </a:br>
            <a:r>
              <a:rPr lang="en-US" sz="1600" b="1" dirty="0"/>
              <a:t>[Term ending]</a:t>
            </a:r>
          </a:p>
          <a:p>
            <a:pPr marL="0" marR="0" indent="0">
              <a:spcBef>
                <a:spcPts val="600"/>
              </a:spcBef>
              <a:spcAft>
                <a:spcPts val="0"/>
              </a:spcAft>
              <a:buNone/>
            </a:pPr>
            <a:r>
              <a:rPr lang="en-US" sz="1600" spc="0" dirty="0">
                <a:effectLst/>
                <a:ea typeface="Times New Roman" panose="02020603050405020304" pitchFamily="18" charset="0"/>
              </a:rPr>
              <a:t>Koraljka Golub </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Birger Hjørland[ex officio]</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Junzhi Jia </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Robert Montoya </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Jian Qin</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Pauline Rafferty </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Dagobert Soergel </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Natália Bolfarini Tognoli [ex officio]</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Douglas Tudhope</a:t>
            </a:r>
            <a:endParaRPr lang="en-US" sz="1600" spc="-15" dirty="0">
              <a:effectLst/>
              <a:ea typeface="Calibri" panose="020F0502020204030204" pitchFamily="34" charset="0"/>
            </a:endParaRPr>
          </a:p>
          <a:p>
            <a:pPr marL="0" marR="0" indent="0">
              <a:spcBef>
                <a:spcPts val="600"/>
              </a:spcBef>
              <a:spcAft>
                <a:spcPts val="0"/>
              </a:spcAft>
              <a:buNone/>
            </a:pPr>
            <a:r>
              <a:rPr lang="en-US" sz="1600" spc="0" dirty="0">
                <a:effectLst/>
                <a:ea typeface="Times New Roman" panose="02020603050405020304" pitchFamily="18" charset="0"/>
              </a:rPr>
              <a:t>Jonathan Ward </a:t>
            </a:r>
            <a:endParaRPr lang="en-US" sz="1600" spc="-15" dirty="0">
              <a:effectLst/>
              <a:latin typeface="Times New Roman" panose="02020603050405020304" pitchFamily="18" charset="0"/>
              <a:ea typeface="Calibri" panose="020F0502020204030204" pitchFamily="34" charset="0"/>
            </a:endParaRPr>
          </a:p>
          <a:p>
            <a:pPr marL="0" indent="0">
              <a:buNone/>
            </a:pPr>
            <a:r>
              <a:rPr lang="en-US" sz="1600" spc="0" dirty="0">
                <a:effectLst/>
                <a:ea typeface="Times New Roman" panose="02020603050405020304" pitchFamily="18" charset="0"/>
              </a:rPr>
              <a:t>Marcia Lei Zeng</a:t>
            </a:r>
            <a:r>
              <a:rPr lang="en-US" sz="1800" spc="0" dirty="0">
                <a:effectLst/>
                <a:ea typeface="Times New Roman" panose="02020603050405020304" pitchFamily="18" charset="0"/>
              </a:rPr>
              <a:t> </a:t>
            </a:r>
            <a:endParaRPr lang="en-US" sz="1600" b="1" dirty="0"/>
          </a:p>
        </p:txBody>
      </p:sp>
      <p:sp>
        <p:nvSpPr>
          <p:cNvPr id="5" name="Rectangle 3">
            <a:extLst>
              <a:ext uri="{FF2B5EF4-FFF2-40B4-BE49-F238E27FC236}">
                <a16:creationId xmlns:a16="http://schemas.microsoft.com/office/drawing/2014/main" id="{CF8DC354-D97C-4640-A181-7FFC8C881CA5}"/>
              </a:ext>
            </a:extLst>
          </p:cNvPr>
          <p:cNvSpPr txBox="1">
            <a:spLocks noChangeArrowheads="1"/>
          </p:cNvSpPr>
          <p:nvPr/>
        </p:nvSpPr>
        <p:spPr bwMode="auto">
          <a:xfrm>
            <a:off x="266700" y="6057900"/>
            <a:ext cx="87630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4320" indent="-822960">
              <a:spcBef>
                <a:spcPts val="1200"/>
              </a:spcBef>
              <a:buFont typeface="Arial" charset="0"/>
              <a:buNone/>
              <a:tabLst>
                <a:tab pos="411480" algn="l"/>
              </a:tabLst>
            </a:pPr>
            <a:r>
              <a:rPr lang="en-US" sz="2000" b="1" spc="-20" dirty="0">
                <a:solidFill>
                  <a:prstClr val="black"/>
                </a:solidFill>
              </a:rPr>
              <a:t>Next membership election June 2025</a:t>
            </a: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b="1" dirty="0"/>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17815500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304800"/>
            <a:ext cx="8229600" cy="473075"/>
          </a:xfrm>
        </p:spPr>
        <p:txBody>
          <a:bodyPr/>
          <a:lstStyle/>
          <a:p>
            <a:pPr eaLnBrk="1" hangingPunct="1"/>
            <a:r>
              <a:rPr lang="en-US" altLang="en-US" sz="3200" b="1" dirty="0"/>
              <a:t>ISKO STAC Officers 2023/24 to 2024/25</a:t>
            </a:r>
          </a:p>
        </p:txBody>
      </p:sp>
      <p:sp>
        <p:nvSpPr>
          <p:cNvPr id="3075" name="Rectangle 3"/>
          <p:cNvSpPr>
            <a:spLocks noGrp="1" noChangeArrowheads="1"/>
          </p:cNvSpPr>
          <p:nvPr>
            <p:ph idx="1"/>
          </p:nvPr>
        </p:nvSpPr>
        <p:spPr>
          <a:xfrm>
            <a:off x="283535" y="2348171"/>
            <a:ext cx="8382000" cy="3976429"/>
          </a:xfrm>
        </p:spPr>
        <p:txBody>
          <a:bodyPr/>
          <a:lstStyle/>
          <a:p>
            <a:pPr marL="0" indent="0">
              <a:spcBef>
                <a:spcPts val="1200"/>
              </a:spcBef>
              <a:buNone/>
              <a:tabLst>
                <a:tab pos="411480" algn="l"/>
              </a:tabLst>
            </a:pPr>
            <a:r>
              <a:rPr lang="en-US" sz="1800" spc="-20" dirty="0">
                <a:solidFill>
                  <a:prstClr val="black"/>
                </a:solidFill>
              </a:rPr>
              <a:t>After the ISKO Annual [Business] Meeting on 2023-07-10</a:t>
            </a:r>
            <a:br>
              <a:rPr lang="en-US" sz="1800" spc="-20" dirty="0">
                <a:solidFill>
                  <a:prstClr val="black"/>
                </a:solidFill>
              </a:rPr>
            </a:br>
            <a:r>
              <a:rPr lang="en-US" sz="1800" spc="-20" dirty="0">
                <a:solidFill>
                  <a:prstClr val="black"/>
                </a:solidFill>
              </a:rPr>
              <a:t>the Council with its new members proceeded to elect STAC officers.</a:t>
            </a:r>
          </a:p>
          <a:p>
            <a:pPr marL="0" indent="0">
              <a:spcBef>
                <a:spcPts val="1200"/>
              </a:spcBef>
              <a:buNone/>
              <a:tabLst>
                <a:tab pos="411480" algn="l"/>
              </a:tabLst>
            </a:pPr>
            <a:r>
              <a:rPr lang="en-US" sz="1800" spc="-20" dirty="0">
                <a:solidFill>
                  <a:prstClr val="black"/>
                </a:solidFill>
              </a:rPr>
              <a:t>2023-07-30 Call for nominations, 2023-08-11 nominations due</a:t>
            </a:r>
            <a:br>
              <a:rPr lang="en-US" sz="1800" spc="-20" dirty="0">
                <a:solidFill>
                  <a:prstClr val="black"/>
                </a:solidFill>
              </a:rPr>
            </a:br>
            <a:r>
              <a:rPr lang="en-US" sz="1800" spc="-20" dirty="0">
                <a:solidFill>
                  <a:prstClr val="black"/>
                </a:solidFill>
              </a:rPr>
              <a:t>2023-08-18 Nominees</a:t>
            </a:r>
            <a:r>
              <a:rPr lang="en-US" sz="1800" spc="0" dirty="0">
                <a:effectLst/>
                <a:ea typeface="Calibri" panose="020F0502020204030204" pitchFamily="34" charset="0"/>
              </a:rPr>
              <a:t> acceptance and position statements due</a:t>
            </a:r>
            <a:br>
              <a:rPr lang="en-US" sz="1800" spc="0" dirty="0">
                <a:effectLst/>
                <a:ea typeface="Calibri" panose="020F0502020204030204" pitchFamily="34" charset="0"/>
              </a:rPr>
            </a:br>
            <a:r>
              <a:rPr lang="en-US" sz="1800" spc="0" dirty="0">
                <a:effectLst/>
                <a:ea typeface="Calibri" panose="020F0502020204030204" pitchFamily="34" charset="0"/>
              </a:rPr>
              <a:t>2023-08-21 Online ballot posted, 2023-08-28 Vote closed</a:t>
            </a:r>
          </a:p>
          <a:p>
            <a:pPr marL="0" indent="0">
              <a:spcBef>
                <a:spcPts val="1200"/>
              </a:spcBef>
              <a:buNone/>
              <a:tabLst>
                <a:tab pos="411480" algn="l"/>
              </a:tabLst>
            </a:pPr>
            <a:r>
              <a:rPr lang="en-US" sz="1800" spc="-40" dirty="0">
                <a:ea typeface="Calibri" panose="020F0502020204030204" pitchFamily="34" charset="0"/>
              </a:rPr>
              <a:t>Only one candidate for each office, both elected for two-year terms ending 2025-07.</a:t>
            </a:r>
            <a:br>
              <a:rPr lang="en-US" sz="1800" dirty="0">
                <a:ea typeface="Calibri" panose="020F0502020204030204" pitchFamily="34" charset="0"/>
              </a:rPr>
            </a:br>
            <a:r>
              <a:rPr lang="en-US" sz="1800" b="1" dirty="0">
                <a:ea typeface="Calibri" panose="020F0502020204030204" pitchFamily="34" charset="0"/>
              </a:rPr>
              <a:t>Chair: Jonathan Furner Vice-chair Aida Slavic</a:t>
            </a:r>
          </a:p>
          <a:p>
            <a:pPr marL="0" indent="0">
              <a:spcBef>
                <a:spcPts val="1200"/>
              </a:spcBef>
              <a:buNone/>
              <a:tabLst>
                <a:tab pos="411480" algn="l"/>
              </a:tabLst>
            </a:pPr>
            <a:r>
              <a:rPr lang="en-US" sz="1800" spc="0" dirty="0">
                <a:effectLst/>
                <a:ea typeface="Calibri" panose="020F0502020204030204" pitchFamily="34" charset="0"/>
              </a:rPr>
              <a:t>2024-06-14 Jonathan Furner </a:t>
            </a:r>
            <a:r>
              <a:rPr lang="en-US" sz="1800" dirty="0">
                <a:ea typeface="Calibri" panose="020F0502020204030204" pitchFamily="34" charset="0"/>
              </a:rPr>
              <a:t>resigned as chair for personal reasons.</a:t>
            </a:r>
            <a:br>
              <a:rPr lang="en-US" sz="1800" dirty="0">
                <a:ea typeface="Calibri" panose="020F0502020204030204" pitchFamily="34" charset="0"/>
              </a:rPr>
            </a:br>
            <a:r>
              <a:rPr lang="en-US" sz="1800" dirty="0">
                <a:ea typeface="Calibri" panose="020F0502020204030204" pitchFamily="34" charset="0"/>
              </a:rPr>
              <a:t>A special election to elect a chair to fill the second year of Jonathan's term was conducted. Only one nomination was received.</a:t>
            </a:r>
            <a:br>
              <a:rPr lang="en-US" sz="1800" dirty="0">
                <a:ea typeface="Calibri" panose="020F0502020204030204" pitchFamily="34" charset="0"/>
              </a:rPr>
            </a:br>
            <a:r>
              <a:rPr lang="en-US" sz="1800" dirty="0">
                <a:ea typeface="Calibri" panose="020F0502020204030204" pitchFamily="34" charset="0"/>
              </a:rPr>
              <a:t>2024-07-19 Dagobert Soergel was elected as chair to fill in until 2025-07</a:t>
            </a:r>
          </a:p>
          <a:p>
            <a:pPr marL="0" indent="0">
              <a:spcBef>
                <a:spcPts val="1200"/>
              </a:spcBef>
              <a:buNone/>
              <a:tabLst>
                <a:tab pos="411480" algn="l"/>
              </a:tabLst>
            </a:pPr>
            <a:r>
              <a:rPr lang="en-US" sz="1800" spc="0" dirty="0">
                <a:effectLst/>
                <a:ea typeface="Calibri" panose="020F0502020204030204" pitchFamily="34" charset="0"/>
              </a:rPr>
              <a:t>Next election of officers: after the ISKO </a:t>
            </a:r>
            <a:r>
              <a:rPr lang="en-US" sz="1800" spc="-20" dirty="0">
                <a:solidFill>
                  <a:prstClr val="black"/>
                </a:solidFill>
              </a:rPr>
              <a:t>Annual [Business] Meeting 2025-07.</a:t>
            </a:r>
            <a:endParaRPr lang="en-US" sz="1800" spc="0" dirty="0">
              <a:effectLst/>
              <a:ea typeface="Calibri" panose="020F0502020204030204" pitchFamily="34" charset="0"/>
            </a:endParaRPr>
          </a:p>
          <a:p>
            <a:pPr marL="0" indent="0">
              <a:spcBef>
                <a:spcPts val="1200"/>
              </a:spcBef>
              <a:buNone/>
              <a:tabLst>
                <a:tab pos="411480" algn="l"/>
              </a:tabLst>
            </a:pPr>
            <a:br>
              <a:rPr lang="en-US" sz="2000" spc="-20" dirty="0">
                <a:solidFill>
                  <a:prstClr val="black"/>
                </a:solidFill>
              </a:rPr>
            </a:b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31</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
        <p:nvSpPr>
          <p:cNvPr id="3" name="Rectangle 3">
            <a:extLst>
              <a:ext uri="{FF2B5EF4-FFF2-40B4-BE49-F238E27FC236}">
                <a16:creationId xmlns:a16="http://schemas.microsoft.com/office/drawing/2014/main" id="{3A641970-4BB7-A925-2ED5-D16003B80319}"/>
              </a:ext>
            </a:extLst>
          </p:cNvPr>
          <p:cNvSpPr txBox="1">
            <a:spLocks noChangeArrowheads="1"/>
          </p:cNvSpPr>
          <p:nvPr/>
        </p:nvSpPr>
        <p:spPr bwMode="auto">
          <a:xfrm>
            <a:off x="371139" y="773392"/>
            <a:ext cx="8382000" cy="1512608"/>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1200"/>
              </a:spcBef>
              <a:buFont typeface="Arial" charset="0"/>
              <a:buNone/>
              <a:tabLst>
                <a:tab pos="411480" algn="l"/>
              </a:tabLst>
            </a:pPr>
            <a:r>
              <a:rPr lang="en-US" sz="2000" spc="-20" dirty="0">
                <a:solidFill>
                  <a:prstClr val="black"/>
                </a:solidFill>
              </a:rPr>
              <a:t>In short: 2023-08 Jonathan Furner elected chair, </a:t>
            </a:r>
            <a:r>
              <a:rPr lang="en-US" sz="2000" dirty="0">
                <a:ea typeface="Calibri" panose="020F0502020204030204" pitchFamily="34" charset="0"/>
              </a:rPr>
              <a:t>Aida Slavic Vice-chair for terms ending 2025-07</a:t>
            </a:r>
            <a:r>
              <a:rPr lang="en-US" sz="2000" spc="-20" dirty="0">
                <a:solidFill>
                  <a:prstClr val="black"/>
                </a:solidFill>
              </a:rPr>
              <a:t> </a:t>
            </a:r>
            <a:endParaRPr lang="en-US" sz="2000" b="1" dirty="0"/>
          </a:p>
          <a:p>
            <a:pPr marL="0" indent="0">
              <a:spcBef>
                <a:spcPts val="1200"/>
              </a:spcBef>
              <a:buFont typeface="Arial" charset="0"/>
              <a:buNone/>
              <a:tabLst>
                <a:tab pos="411480" algn="l"/>
              </a:tabLst>
            </a:pPr>
            <a:r>
              <a:rPr lang="en-US" sz="2000" spc="0" dirty="0">
                <a:effectLst/>
                <a:ea typeface="Calibri" panose="020F0502020204030204" pitchFamily="34" charset="0"/>
              </a:rPr>
              <a:t>2024-06-14 Jonathan Furner </a:t>
            </a:r>
            <a:r>
              <a:rPr lang="en-US" sz="2000" dirty="0">
                <a:ea typeface="Calibri" panose="020F0502020204030204" pitchFamily="34" charset="0"/>
              </a:rPr>
              <a:t>resigned as chair</a:t>
            </a:r>
            <a:br>
              <a:rPr lang="en-US" sz="2000" dirty="0">
                <a:ea typeface="Calibri" panose="020F0502020204030204" pitchFamily="34" charset="0"/>
              </a:rPr>
            </a:br>
            <a:r>
              <a:rPr lang="en-US" sz="2000" dirty="0">
                <a:ea typeface="Calibri" panose="020F0502020204030204" pitchFamily="34" charset="0"/>
              </a:rPr>
              <a:t>2024-07-19 Dagobert Soergel elected as chair to fill the remaining term</a:t>
            </a:r>
          </a:p>
          <a:p>
            <a:pPr marL="457200" indent="-457200">
              <a:spcBef>
                <a:spcPts val="1200"/>
              </a:spcBef>
              <a:buFont typeface="Arial" charset="0"/>
              <a:buNone/>
              <a:tabLst>
                <a:tab pos="411480" algn="l"/>
              </a:tabLst>
            </a:pPr>
            <a:endParaRPr lang="en-US" sz="2000" dirty="0"/>
          </a:p>
        </p:txBody>
      </p:sp>
    </p:spTree>
    <p:extLst>
      <p:ext uri="{BB962C8B-B14F-4D97-AF65-F5344CB8AC3E}">
        <p14:creationId xmlns:p14="http://schemas.microsoft.com/office/powerpoint/2010/main" val="34174515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304800"/>
            <a:ext cx="8229600" cy="473075"/>
          </a:xfrm>
        </p:spPr>
        <p:txBody>
          <a:bodyPr/>
          <a:lstStyle/>
          <a:p>
            <a:pPr eaLnBrk="1" hangingPunct="1"/>
            <a:r>
              <a:rPr lang="en-US" altLang="en-US" sz="3200" b="1" dirty="0"/>
              <a:t>ISKO STAC Meetings 2023/24</a:t>
            </a:r>
          </a:p>
        </p:txBody>
      </p:sp>
      <p:sp>
        <p:nvSpPr>
          <p:cNvPr id="3075" name="Rectangle 3"/>
          <p:cNvSpPr>
            <a:spLocks noGrp="1" noChangeArrowheads="1"/>
          </p:cNvSpPr>
          <p:nvPr>
            <p:ph idx="1"/>
          </p:nvPr>
        </p:nvSpPr>
        <p:spPr>
          <a:xfrm>
            <a:off x="304800" y="1447800"/>
            <a:ext cx="8382000" cy="3048000"/>
          </a:xfrm>
        </p:spPr>
        <p:txBody>
          <a:bodyPr/>
          <a:lstStyle/>
          <a:p>
            <a:pPr marL="0" indent="0">
              <a:spcBef>
                <a:spcPts val="1200"/>
              </a:spcBef>
              <a:buNone/>
              <a:tabLst>
                <a:tab pos="411480" algn="l"/>
              </a:tabLst>
            </a:pPr>
            <a:r>
              <a:rPr lang="en-US" sz="2000" spc="-20" dirty="0">
                <a:solidFill>
                  <a:prstClr val="black"/>
                </a:solidFill>
              </a:rPr>
              <a:t>Meetings are held online, currently using Zoom</a:t>
            </a:r>
          </a:p>
          <a:p>
            <a:pPr marL="0" indent="0">
              <a:spcBef>
                <a:spcPts val="1200"/>
              </a:spcBef>
              <a:buNone/>
              <a:tabLst>
                <a:tab pos="411480" algn="l"/>
              </a:tabLst>
            </a:pPr>
            <a:r>
              <a:rPr lang="en-US" sz="2000" spc="-20" dirty="0">
                <a:solidFill>
                  <a:prstClr val="black"/>
                </a:solidFill>
                <a:effectLst/>
                <a:ea typeface="Calibri" panose="020F0502020204030204" pitchFamily="34" charset="0"/>
              </a:rPr>
              <a:t>STAC met 3 times</a:t>
            </a:r>
          </a:p>
          <a:p>
            <a:pPr marL="0" indent="0">
              <a:spcBef>
                <a:spcPts val="1200"/>
              </a:spcBef>
              <a:buNone/>
              <a:tabLst>
                <a:tab pos="411480" algn="l"/>
              </a:tabLst>
            </a:pPr>
            <a:r>
              <a:rPr lang="en-US" sz="2000" spc="-20" dirty="0">
                <a:solidFill>
                  <a:prstClr val="black"/>
                </a:solidFill>
                <a:effectLst/>
                <a:ea typeface="Calibri" panose="020F0502020204030204" pitchFamily="34" charset="0"/>
              </a:rPr>
              <a:t>December 11, 2023</a:t>
            </a:r>
          </a:p>
          <a:p>
            <a:pPr marL="0" indent="0">
              <a:spcBef>
                <a:spcPts val="1200"/>
              </a:spcBef>
              <a:buNone/>
              <a:tabLst>
                <a:tab pos="411480" algn="l"/>
              </a:tabLst>
            </a:pPr>
            <a:r>
              <a:rPr lang="en-US" sz="2000" spc="-20" dirty="0">
                <a:solidFill>
                  <a:prstClr val="black"/>
                </a:solidFill>
                <a:effectLst/>
                <a:ea typeface="Calibri" panose="020F0502020204030204" pitchFamily="34" charset="0"/>
              </a:rPr>
              <a:t>February 12, 2024</a:t>
            </a:r>
          </a:p>
          <a:p>
            <a:pPr marL="0" indent="0">
              <a:spcBef>
                <a:spcPts val="1200"/>
              </a:spcBef>
              <a:buNone/>
              <a:tabLst>
                <a:tab pos="411480" algn="l"/>
              </a:tabLst>
            </a:pPr>
            <a:r>
              <a:rPr lang="en-US" sz="2000" spc="-20" dirty="0">
                <a:solidFill>
                  <a:prstClr val="black"/>
                </a:solidFill>
                <a:effectLst/>
                <a:ea typeface="Calibri" panose="020F0502020204030204" pitchFamily="34" charset="0"/>
              </a:rPr>
              <a:t>April 15, 2024 </a:t>
            </a:r>
          </a:p>
          <a:p>
            <a:pPr marL="0" indent="0">
              <a:spcBef>
                <a:spcPts val="1200"/>
              </a:spcBef>
              <a:buNone/>
              <a:tabLst>
                <a:tab pos="411480" algn="l"/>
              </a:tabLst>
            </a:pPr>
            <a:r>
              <a:rPr lang="en-US" sz="2000" spc="-20" dirty="0">
                <a:solidFill>
                  <a:prstClr val="black"/>
                </a:solidFill>
                <a:ea typeface="Calibri" panose="020F0502020204030204" pitchFamily="34" charset="0"/>
              </a:rPr>
              <a:t>The annual report 2023 - 2024 draws on the meeting minutes and email exchanges, among other sources.</a:t>
            </a:r>
            <a:endParaRPr lang="en-US" sz="2000" spc="-20" dirty="0">
              <a:solidFill>
                <a:prstClr val="black"/>
              </a:solidFill>
              <a:effectLst/>
              <a:ea typeface="Calibri" panose="020F0502020204030204" pitchFamily="34" charset="0"/>
            </a:endParaRPr>
          </a:p>
          <a:p>
            <a:pPr marL="0" indent="0">
              <a:spcBef>
                <a:spcPts val="1200"/>
              </a:spcBef>
              <a:buNone/>
              <a:tabLst>
                <a:tab pos="411480" algn="l"/>
              </a:tabLst>
            </a:pPr>
            <a:br>
              <a:rPr lang="en-US" sz="2000" spc="-20" dirty="0">
                <a:solidFill>
                  <a:prstClr val="black"/>
                </a:solidFill>
              </a:rPr>
            </a:b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32</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1673777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154047"/>
            <a:ext cx="8229600" cy="639762"/>
          </a:xfrm>
        </p:spPr>
        <p:txBody>
          <a:bodyPr/>
          <a:lstStyle/>
          <a:p>
            <a:pPr eaLnBrk="1" hangingPunct="1"/>
            <a:r>
              <a:rPr lang="en-US" sz="3200" b="1" dirty="0">
                <a:solidFill>
                  <a:srgbClr val="C00000"/>
                </a:solidFill>
              </a:rPr>
              <a:t>STAC's Mission</a:t>
            </a:r>
            <a:endParaRPr lang="en-US" altLang="en-US" sz="3200" b="1" dirty="0"/>
          </a:p>
        </p:txBody>
      </p:sp>
      <p:sp>
        <p:nvSpPr>
          <p:cNvPr id="3075" name="Rectangle 3"/>
          <p:cNvSpPr>
            <a:spLocks noGrp="1" noChangeArrowheads="1"/>
          </p:cNvSpPr>
          <p:nvPr>
            <p:ph idx="1"/>
          </p:nvPr>
        </p:nvSpPr>
        <p:spPr>
          <a:xfrm>
            <a:off x="304800" y="898555"/>
            <a:ext cx="8915400" cy="5289550"/>
          </a:xfrm>
        </p:spPr>
        <p:txBody>
          <a:bodyPr rIns="0"/>
          <a:lstStyle/>
          <a:p>
            <a:pPr marL="230188" indent="-230188">
              <a:buNone/>
            </a:pPr>
            <a:r>
              <a:rPr lang="en-US" sz="2400" b="1" dirty="0"/>
              <a:t>From the STAC Terms of Reference</a:t>
            </a:r>
          </a:p>
          <a:p>
            <a:pPr marL="230188" indent="-230188">
              <a:buNone/>
            </a:pPr>
            <a:endParaRPr lang="en-US" sz="2400" b="1" dirty="0"/>
          </a:p>
          <a:p>
            <a:pPr marL="0" marR="728345" indent="0">
              <a:lnSpc>
                <a:spcPct val="115000"/>
              </a:lnSpc>
              <a:spcBef>
                <a:spcPts val="0"/>
              </a:spcBef>
              <a:spcAft>
                <a:spcPts val="0"/>
              </a:spcAft>
              <a:buNone/>
            </a:pPr>
            <a:r>
              <a:rPr lang="en-US" sz="2200" kern="0" spc="-5" dirty="0">
                <a:effectLst/>
                <a:ea typeface="Arial" panose="020B0604020202020204" pitchFamily="34" charset="0"/>
                <a:cs typeface="Times New Roman" panose="02020603050405020304" pitchFamily="18" charset="0"/>
              </a:rPr>
              <a:t>Keep</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under constant</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review the</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status</a:t>
            </a:r>
            <a:r>
              <a:rPr lang="en-US" sz="2200" kern="0" spc="145"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and</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evolution</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of</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the</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Knowledge</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Organization field,</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its</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scholarship</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and</a:t>
            </a:r>
            <a:r>
              <a:rPr lang="en-US" sz="2200" kern="0" spc="105"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applications,</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and to</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advise the</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Board of</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Directors and</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the membership</a:t>
            </a:r>
            <a:r>
              <a:rPr lang="en-US" sz="2200" kern="0" spc="-10" dirty="0">
                <a:effectLst/>
                <a:ea typeface="Arial" panose="020B0604020202020204" pitchFamily="34" charset="0"/>
                <a:cs typeface="Times New Roman" panose="02020603050405020304" pitchFamily="18" charset="0"/>
              </a:rPr>
              <a:t> </a:t>
            </a:r>
            <a:r>
              <a:rPr lang="en-US" sz="2200" kern="0" spc="-5" dirty="0">
                <a:effectLst/>
                <a:ea typeface="Arial" panose="020B0604020202020204" pitchFamily="34" charset="0"/>
                <a:cs typeface="Times New Roman" panose="02020603050405020304" pitchFamily="18" charset="0"/>
              </a:rPr>
              <a:t>on </a:t>
            </a:r>
            <a:r>
              <a:rPr lang="en-US" sz="2200" kern="0" spc="-80" dirty="0">
                <a:effectLst/>
                <a:ea typeface="Arial" panose="020B0604020202020204" pitchFamily="34" charset="0"/>
                <a:cs typeface="Times New Roman" panose="02020603050405020304" pitchFamily="18" charset="0"/>
              </a:rPr>
              <a:t>how these can best be reflected in the Society’s activities and products. </a:t>
            </a:r>
            <a:endParaRPr lang="en-US" sz="2200" kern="100" spc="-80" dirty="0">
              <a:effectLst/>
              <a:ea typeface="Aptos" panose="020B0004020202020204" pitchFamily="34" charset="0"/>
              <a:cs typeface="Times New Roman" panose="02020603050405020304" pitchFamily="18" charset="0"/>
            </a:endParaRPr>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4</a:t>
            </a:fld>
            <a:endParaRPr lang="en-US" sz="2400" b="1" dirty="0">
              <a:solidFill>
                <a:schemeClr val="tx1"/>
              </a:solidFill>
            </a:endParaRPr>
          </a:p>
        </p:txBody>
      </p:sp>
      <p:sp>
        <p:nvSpPr>
          <p:cNvPr id="5" name="Footer Placeholder 4">
            <a:extLst>
              <a:ext uri="{FF2B5EF4-FFF2-40B4-BE49-F238E27FC236}">
                <a16:creationId xmlns:a16="http://schemas.microsoft.com/office/drawing/2014/main" id="{2DF11F8C-F07C-402A-9408-33CA052B1DA7}"/>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272420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154047"/>
            <a:ext cx="8229600" cy="639762"/>
          </a:xfrm>
        </p:spPr>
        <p:txBody>
          <a:bodyPr/>
          <a:lstStyle/>
          <a:p>
            <a:pPr eaLnBrk="1" hangingPunct="1"/>
            <a:r>
              <a:rPr lang="en-US" sz="3200" b="1" dirty="0">
                <a:solidFill>
                  <a:srgbClr val="C00000"/>
                </a:solidFill>
              </a:rPr>
              <a:t>STAC's broad cross-disciplinary scope</a:t>
            </a:r>
            <a:endParaRPr lang="en-US" altLang="en-US" sz="3200" b="1" dirty="0"/>
          </a:p>
        </p:txBody>
      </p:sp>
      <p:sp>
        <p:nvSpPr>
          <p:cNvPr id="3075" name="Rectangle 3"/>
          <p:cNvSpPr>
            <a:spLocks noGrp="1" noChangeArrowheads="1"/>
          </p:cNvSpPr>
          <p:nvPr>
            <p:ph idx="1"/>
          </p:nvPr>
        </p:nvSpPr>
        <p:spPr>
          <a:xfrm>
            <a:off x="76200" y="898555"/>
            <a:ext cx="8991600" cy="5289550"/>
          </a:xfrm>
        </p:spPr>
        <p:txBody>
          <a:bodyPr/>
          <a:lstStyle/>
          <a:p>
            <a:pPr marL="230188" indent="-230188">
              <a:buNone/>
            </a:pPr>
            <a:r>
              <a:rPr lang="en-US" sz="2000" b="1" dirty="0"/>
              <a:t>From the STAC Terms of Reference</a:t>
            </a:r>
            <a:endParaRPr lang="en-US" sz="2000" dirty="0"/>
          </a:p>
          <a:p>
            <a:pPr marL="230188" indent="-230188">
              <a:buNone/>
            </a:pPr>
            <a:r>
              <a:rPr lang="en-US" sz="2000" dirty="0"/>
              <a:t>2 </a:t>
            </a:r>
            <a:r>
              <a:rPr lang="en-US" sz="2000" b="1" dirty="0"/>
              <a:t>In line with ISKO's mission (https://www.isko.org/about.html), </a:t>
            </a:r>
            <a:br>
              <a:rPr lang="en-US" sz="2000" b="1" dirty="0"/>
            </a:br>
            <a:r>
              <a:rPr lang="en-US" sz="2000" b="1" dirty="0"/>
              <a:t>the Council is concerned with the scholarship, theory, principles, and applications of the pervasive subject of Knowledge Organization</a:t>
            </a:r>
          </a:p>
          <a:p>
            <a:pPr marL="320040" indent="-256032">
              <a:spcBef>
                <a:spcPts val="900"/>
              </a:spcBef>
              <a:buFont typeface="Wingdings" panose="05000000000000000000" pitchFamily="2" charset="2"/>
              <a:buChar char="§"/>
            </a:pPr>
            <a:r>
              <a:rPr lang="en-US" sz="2000" b="1" dirty="0"/>
              <a:t>as dealt with by, among others, </a:t>
            </a:r>
          </a:p>
          <a:p>
            <a:pPr marL="548640" indent="-230188">
              <a:spcBef>
                <a:spcPts val="700"/>
              </a:spcBef>
              <a:buFont typeface="Arial" panose="020B0604020202020204" pitchFamily="34" charset="0"/>
              <a:buChar char="•"/>
            </a:pPr>
            <a:r>
              <a:rPr lang="en-US" sz="2000" spc="-100" dirty="0"/>
              <a:t>Information Studies (including knowledge organization systems in all domains), </a:t>
            </a:r>
          </a:p>
          <a:p>
            <a:pPr marL="548640" indent="-230188">
              <a:spcBef>
                <a:spcPts val="700"/>
              </a:spcBef>
              <a:buFont typeface="Arial" panose="020B0604020202020204" pitchFamily="34" charset="0"/>
              <a:buChar char="•"/>
            </a:pPr>
            <a:r>
              <a:rPr lang="en-US" sz="2000" dirty="0"/>
              <a:t>Philosophy, </a:t>
            </a:r>
          </a:p>
          <a:p>
            <a:pPr marL="548640" indent="-230188">
              <a:spcBef>
                <a:spcPts val="700"/>
              </a:spcBef>
              <a:buFont typeface="Arial" panose="020B0604020202020204" pitchFamily="34" charset="0"/>
              <a:buChar char="•"/>
            </a:pPr>
            <a:r>
              <a:rPr lang="en-US" sz="2000" dirty="0"/>
              <a:t>History, </a:t>
            </a:r>
          </a:p>
          <a:p>
            <a:pPr marL="548640" indent="-230188">
              <a:spcBef>
                <a:spcPts val="700"/>
              </a:spcBef>
              <a:buFont typeface="Arial" panose="020B0604020202020204" pitchFamily="34" charset="0"/>
              <a:buChar char="•"/>
            </a:pPr>
            <a:r>
              <a:rPr lang="en-US" sz="2000" dirty="0"/>
              <a:t>the Ontology community, </a:t>
            </a:r>
          </a:p>
          <a:p>
            <a:pPr marL="548640" indent="-230188">
              <a:spcBef>
                <a:spcPts val="700"/>
              </a:spcBef>
              <a:buFont typeface="Arial" panose="020B0604020202020204" pitchFamily="34" charset="0"/>
              <a:buChar char="•"/>
            </a:pPr>
            <a:r>
              <a:rPr lang="en-US" sz="2000" dirty="0"/>
              <a:t>Psychology and Cognitive Science, Linguistics, </a:t>
            </a:r>
          </a:p>
          <a:p>
            <a:pPr marL="548640" indent="-230188">
              <a:spcBef>
                <a:spcPts val="700"/>
              </a:spcBef>
              <a:buFont typeface="Arial" panose="020B0604020202020204" pitchFamily="34" charset="0"/>
              <a:buChar char="•"/>
            </a:pPr>
            <a:r>
              <a:rPr lang="en-US" sz="2000" spc="-50" dirty="0"/>
              <a:t>Computer Science (Data Modeling, Artificial Intelligence, Machine Learning), </a:t>
            </a:r>
          </a:p>
          <a:p>
            <a:pPr marL="548640" indent="-230188">
              <a:spcBef>
                <a:spcPts val="700"/>
              </a:spcBef>
              <a:buFont typeface="Arial" panose="020B0604020202020204" pitchFamily="34" charset="0"/>
              <a:buChar char="•"/>
            </a:pPr>
            <a:r>
              <a:rPr lang="en-US" sz="2000" dirty="0"/>
              <a:t>Taxonomies in the Sciences and the Humanities (Chemistry, Biology, Medicine, Literary Genres, Museum Objects, etc.) and </a:t>
            </a:r>
          </a:p>
          <a:p>
            <a:pPr marL="548640" indent="-230188">
              <a:spcBef>
                <a:spcPts val="700"/>
              </a:spcBef>
              <a:buFont typeface="Arial" panose="020B0604020202020204" pitchFamily="34" charset="0"/>
              <a:buChar char="•"/>
            </a:pPr>
            <a:r>
              <a:rPr lang="en-US" sz="2000" dirty="0"/>
              <a:t>all kinds of data schemas and formats, including those used on the Web.</a:t>
            </a:r>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5</a:t>
            </a:fld>
            <a:endParaRPr lang="en-US" sz="2400" b="1" dirty="0">
              <a:solidFill>
                <a:schemeClr val="tx1"/>
              </a:solidFill>
            </a:endParaRPr>
          </a:p>
        </p:txBody>
      </p:sp>
      <p:sp>
        <p:nvSpPr>
          <p:cNvPr id="5" name="Footer Placeholder 4">
            <a:extLst>
              <a:ext uri="{FF2B5EF4-FFF2-40B4-BE49-F238E27FC236}">
                <a16:creationId xmlns:a16="http://schemas.microsoft.com/office/drawing/2014/main" id="{2DF11F8C-F07C-402A-9408-33CA052B1DA7}"/>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310424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410128"/>
            <a:ext cx="8229600" cy="639762"/>
          </a:xfrm>
        </p:spPr>
        <p:txBody>
          <a:bodyPr/>
          <a:lstStyle/>
          <a:p>
            <a:pPr eaLnBrk="1" hangingPunct="1"/>
            <a:r>
              <a:rPr lang="en-US" sz="3200" b="1" dirty="0"/>
              <a:t>From the STAC Terms of Reference</a:t>
            </a:r>
            <a:endParaRPr lang="en-US" altLang="en-US" sz="3200" b="1" dirty="0"/>
          </a:p>
        </p:txBody>
      </p:sp>
      <p:sp>
        <p:nvSpPr>
          <p:cNvPr id="3075" name="Rectangle 3"/>
          <p:cNvSpPr>
            <a:spLocks noGrp="1" noChangeArrowheads="1"/>
          </p:cNvSpPr>
          <p:nvPr>
            <p:ph idx="1"/>
          </p:nvPr>
        </p:nvSpPr>
        <p:spPr>
          <a:xfrm>
            <a:off x="266700" y="1600200"/>
            <a:ext cx="8839200" cy="4017012"/>
          </a:xfrm>
        </p:spPr>
        <p:txBody>
          <a:bodyPr/>
          <a:lstStyle/>
          <a:p>
            <a:pPr marL="571500" indent="-287338">
              <a:buFont typeface="Wingdings" panose="05000000000000000000" pitchFamily="2" charset="2"/>
              <a:buChar char="§"/>
            </a:pPr>
            <a:r>
              <a:rPr lang="en-US" sz="2000" b="1" dirty="0"/>
              <a:t>applied in many contexts, including</a:t>
            </a:r>
          </a:p>
          <a:p>
            <a:pPr marL="801688" indent="-230188">
              <a:spcBef>
                <a:spcPts val="900"/>
              </a:spcBef>
            </a:pPr>
            <a:r>
              <a:rPr lang="en-US" sz="2000" b="1" dirty="0"/>
              <a:t>libraries,</a:t>
            </a:r>
            <a:r>
              <a:rPr lang="en-US" sz="2000" dirty="0"/>
              <a:t> bibliographic information systems and related services, publishing, the Web, archives, museums,</a:t>
            </a:r>
          </a:p>
          <a:p>
            <a:pPr marL="801688" indent="-230188">
              <a:spcBef>
                <a:spcPts val="900"/>
              </a:spcBef>
            </a:pPr>
            <a:r>
              <a:rPr lang="en-US" sz="2000" b="1" dirty="0"/>
              <a:t>cultural heritage </a:t>
            </a:r>
            <a:r>
              <a:rPr lang="en-US" sz="2000" dirty="0"/>
              <a:t>preservation and access across domains and institutional contexts;</a:t>
            </a:r>
          </a:p>
          <a:p>
            <a:pPr marL="801688" indent="-230188">
              <a:spcBef>
                <a:spcPts val="900"/>
              </a:spcBef>
            </a:pPr>
            <a:r>
              <a:rPr lang="en-US" sz="2000" b="1" dirty="0"/>
              <a:t>(digital) humanities</a:t>
            </a:r>
            <a:r>
              <a:rPr lang="en-US" sz="2000" dirty="0"/>
              <a:t>, natural language understanding systems (including information extraction), education, instructional design;</a:t>
            </a:r>
          </a:p>
          <a:p>
            <a:pPr marL="801688" indent="-230188">
              <a:spcBef>
                <a:spcPts val="900"/>
              </a:spcBef>
            </a:pPr>
            <a:r>
              <a:rPr lang="en-US" sz="2000" b="1" spc="-40" dirty="0"/>
              <a:t>process modelling</a:t>
            </a:r>
            <a:r>
              <a:rPr lang="en-US" sz="2000" spc="-40" dirty="0"/>
              <a:t> (including business processes, production processes, etc.) and </a:t>
            </a:r>
            <a:r>
              <a:rPr lang="en-US" sz="2000" b="1" spc="-40" dirty="0"/>
              <a:t>story grammars</a:t>
            </a:r>
            <a:r>
              <a:rPr lang="en-US" sz="2000" spc="-40" dirty="0"/>
              <a:t>;</a:t>
            </a:r>
          </a:p>
          <a:p>
            <a:pPr marL="801688" indent="-230188">
              <a:spcBef>
                <a:spcPts val="900"/>
              </a:spcBef>
            </a:pPr>
            <a:r>
              <a:rPr lang="en-US" sz="2000" b="1" dirty="0"/>
              <a:t>information systems: </a:t>
            </a:r>
            <a:r>
              <a:rPr lang="en-US" sz="2000" dirty="0"/>
              <a:t>enterprise information systems, government information systems, financial information systems, legal information systems, health information systems, etc.</a:t>
            </a:r>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6</a:t>
            </a:fld>
            <a:endParaRPr lang="en-US" sz="2400" b="1" dirty="0">
              <a:solidFill>
                <a:schemeClr val="tx1"/>
              </a:solidFill>
            </a:endParaRPr>
          </a:p>
        </p:txBody>
      </p:sp>
      <p:sp>
        <p:nvSpPr>
          <p:cNvPr id="6" name="Footer Placeholder 4">
            <a:extLst>
              <a:ext uri="{FF2B5EF4-FFF2-40B4-BE49-F238E27FC236}">
                <a16:creationId xmlns:a16="http://schemas.microsoft.com/office/drawing/2014/main" id="{A62C8F9F-1AC1-4EB7-91E6-D1FABC1835A4}"/>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1408511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04800" y="533400"/>
            <a:ext cx="8229600" cy="639762"/>
          </a:xfrm>
        </p:spPr>
        <p:txBody>
          <a:bodyPr/>
          <a:lstStyle/>
          <a:p>
            <a:pPr eaLnBrk="1" hangingPunct="1"/>
            <a:r>
              <a:rPr lang="en-US" sz="3200" b="1" dirty="0"/>
              <a:t>From the STAC Terms of Reference</a:t>
            </a:r>
            <a:endParaRPr lang="en-US" altLang="en-US" sz="3200" b="1" dirty="0"/>
          </a:p>
        </p:txBody>
      </p:sp>
      <p:sp>
        <p:nvSpPr>
          <p:cNvPr id="3075" name="Rectangle 3"/>
          <p:cNvSpPr>
            <a:spLocks noGrp="1" noChangeArrowheads="1"/>
          </p:cNvSpPr>
          <p:nvPr>
            <p:ph idx="1"/>
          </p:nvPr>
        </p:nvSpPr>
        <p:spPr>
          <a:xfrm>
            <a:off x="0" y="1771332"/>
            <a:ext cx="8839200" cy="3255012"/>
          </a:xfrm>
        </p:spPr>
        <p:txBody>
          <a:bodyPr/>
          <a:lstStyle/>
          <a:p>
            <a:pPr marL="0" indent="0">
              <a:buNone/>
            </a:pPr>
            <a:r>
              <a:rPr lang="en-US" sz="2000" b="1" spc="-40" dirty="0"/>
              <a:t>This broad area of concern includes three cross-cutting issues of particular note:</a:t>
            </a:r>
          </a:p>
          <a:p>
            <a:pPr marL="571500" indent="-287338">
              <a:spcBef>
                <a:spcPts val="1500"/>
              </a:spcBef>
              <a:buFont typeface="Wingdings" panose="05000000000000000000" pitchFamily="2" charset="2"/>
              <a:buChar char="§"/>
            </a:pPr>
            <a:r>
              <a:rPr lang="en-US" sz="2000" dirty="0"/>
              <a:t>The </a:t>
            </a:r>
            <a:r>
              <a:rPr lang="en-US" sz="2000" b="1" dirty="0"/>
              <a:t>cultural, social, political, and economical impact</a:t>
            </a:r>
            <a:r>
              <a:rPr lang="en-US" sz="2000" dirty="0"/>
              <a:t> of Knowledge Organization and, reciprocally, the impact of thinking and developments in the social, political, and economical sphere on Knowledge Organization.</a:t>
            </a:r>
          </a:p>
          <a:p>
            <a:pPr marL="571500" indent="-287338">
              <a:spcBef>
                <a:spcPts val="1500"/>
              </a:spcBef>
              <a:buFont typeface="Wingdings" panose="05000000000000000000" pitchFamily="2" charset="2"/>
              <a:buChar char="§"/>
            </a:pPr>
            <a:r>
              <a:rPr lang="en-US" sz="2000" dirty="0"/>
              <a:t>The</a:t>
            </a:r>
            <a:r>
              <a:rPr lang="en-US" sz="2000" b="1" dirty="0"/>
              <a:t> technology</a:t>
            </a:r>
            <a:r>
              <a:rPr lang="en-US" sz="2000" dirty="0"/>
              <a:t> that supports the development of Knowledge Organization Systems and the application of Knowledge Organization.</a:t>
            </a:r>
          </a:p>
          <a:p>
            <a:pPr marL="571500" indent="-287338">
              <a:spcBef>
                <a:spcPts val="1500"/>
              </a:spcBef>
              <a:buFont typeface="Wingdings" panose="05000000000000000000" pitchFamily="2" charset="2"/>
              <a:buChar char="§"/>
            </a:pPr>
            <a:r>
              <a:rPr lang="en-US" sz="2000" dirty="0"/>
              <a:t>The preservation, integration, transfer, and advancement of the </a:t>
            </a:r>
            <a:r>
              <a:rPr lang="en-US" sz="2000" b="1" dirty="0"/>
              <a:t>corpus of knowledge of the subject of Knowledge Organization</a:t>
            </a:r>
            <a:r>
              <a:rPr lang="en-US" sz="2000" dirty="0"/>
              <a:t>.</a:t>
            </a:r>
            <a:endParaRPr lang="en-US" sz="2000" spc="-2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7</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ED6A2F8-D010-45CC-85E8-9EC2B485570E}"/>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2934131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8DA93-76E2-7D0E-3726-E33C93316BE8}"/>
              </a:ext>
            </a:extLst>
          </p:cNvPr>
          <p:cNvSpPr>
            <a:spLocks noGrp="1"/>
          </p:cNvSpPr>
          <p:nvPr>
            <p:ph type="title"/>
          </p:nvPr>
        </p:nvSpPr>
        <p:spPr/>
        <p:txBody>
          <a:bodyPr/>
          <a:lstStyle/>
          <a:p>
            <a:r>
              <a:rPr lang="en-US" dirty="0"/>
              <a:t>Organization of STAC</a:t>
            </a:r>
          </a:p>
        </p:txBody>
      </p:sp>
      <p:sp>
        <p:nvSpPr>
          <p:cNvPr id="3" name="Content Placeholder 2">
            <a:extLst>
              <a:ext uri="{FF2B5EF4-FFF2-40B4-BE49-F238E27FC236}">
                <a16:creationId xmlns:a16="http://schemas.microsoft.com/office/drawing/2014/main" id="{F16B1615-CF37-122C-568E-95A5932AF793}"/>
              </a:ext>
            </a:extLst>
          </p:cNvPr>
          <p:cNvSpPr>
            <a:spLocks noGrp="1"/>
          </p:cNvSpPr>
          <p:nvPr>
            <p:ph idx="1"/>
          </p:nvPr>
        </p:nvSpPr>
        <p:spPr>
          <a:xfrm>
            <a:off x="457200" y="1600200"/>
            <a:ext cx="8382000" cy="4525963"/>
          </a:xfrm>
        </p:spPr>
        <p:txBody>
          <a:bodyPr/>
          <a:lstStyle/>
          <a:p>
            <a:pPr marL="0" indent="0">
              <a:buNone/>
            </a:pPr>
            <a:r>
              <a:rPr lang="en-US" sz="2000" dirty="0"/>
              <a:t>Membership committee puts out wide calls for new members. </a:t>
            </a:r>
          </a:p>
          <a:p>
            <a:pPr marL="0" indent="0">
              <a:buNone/>
            </a:pPr>
            <a:r>
              <a:rPr lang="en-US" sz="2000" dirty="0"/>
              <a:t>Broaden scope by looking beyond present ISKO membership.</a:t>
            </a:r>
          </a:p>
          <a:p>
            <a:pPr marL="0" indent="0">
              <a:buNone/>
            </a:pPr>
            <a:endParaRPr lang="en-US" sz="2000" dirty="0"/>
          </a:p>
          <a:p>
            <a:pPr marL="0" indent="0">
              <a:buNone/>
            </a:pPr>
            <a:r>
              <a:rPr lang="en-US" sz="2000" dirty="0"/>
              <a:t>More detail on membership and officers in slides at the end.</a:t>
            </a:r>
          </a:p>
          <a:p>
            <a:pPr marL="0" indent="0">
              <a:buNone/>
            </a:pPr>
            <a:br>
              <a:rPr lang="en-US" dirty="0"/>
            </a:br>
            <a:endParaRPr lang="en-US" dirty="0"/>
          </a:p>
        </p:txBody>
      </p:sp>
      <p:sp>
        <p:nvSpPr>
          <p:cNvPr id="4" name="Slide Number Placeholder 3">
            <a:extLst>
              <a:ext uri="{FF2B5EF4-FFF2-40B4-BE49-F238E27FC236}">
                <a16:creationId xmlns:a16="http://schemas.microsoft.com/office/drawing/2014/main" id="{781B4C2F-4B49-A90B-CC16-AEBCC6CC91D5}"/>
              </a:ext>
            </a:extLst>
          </p:cNvPr>
          <p:cNvSpPr>
            <a:spLocks noGrp="1"/>
          </p:cNvSpPr>
          <p:nvPr>
            <p:ph type="sldNum" sz="quarter" idx="12"/>
          </p:nvPr>
        </p:nvSpPr>
        <p:spPr/>
        <p:txBody>
          <a:bodyPr/>
          <a:lstStyle/>
          <a:p>
            <a:pPr>
              <a:defRPr/>
            </a:pPr>
            <a:fld id="{57EE87AE-6641-4822-8AD0-5A4CB4EB59F9}" type="slidenum">
              <a:rPr lang="en-US" smtClean="0"/>
              <a:pPr>
                <a:defRPr/>
              </a:pPr>
              <a:t>8</a:t>
            </a:fld>
            <a:endParaRPr lang="en-US" dirty="0"/>
          </a:p>
        </p:txBody>
      </p:sp>
    </p:spTree>
    <p:extLst>
      <p:ext uri="{BB962C8B-B14F-4D97-AF65-F5344CB8AC3E}">
        <p14:creationId xmlns:p14="http://schemas.microsoft.com/office/powerpoint/2010/main" val="3705223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533400" y="136525"/>
            <a:ext cx="8229600" cy="473075"/>
          </a:xfrm>
        </p:spPr>
        <p:txBody>
          <a:bodyPr/>
          <a:lstStyle/>
          <a:p>
            <a:pPr eaLnBrk="1" hangingPunct="1"/>
            <a:r>
              <a:rPr lang="en-US" sz="3200" b="1" dirty="0"/>
              <a:t>STAC Activities Overview </a:t>
            </a:r>
            <a:endParaRPr lang="en-US" altLang="en-US" sz="3200" b="1" dirty="0"/>
          </a:p>
        </p:txBody>
      </p:sp>
      <p:sp>
        <p:nvSpPr>
          <p:cNvPr id="3075" name="Rectangle 3"/>
          <p:cNvSpPr>
            <a:spLocks noGrp="1" noChangeArrowheads="1"/>
          </p:cNvSpPr>
          <p:nvPr>
            <p:ph idx="1"/>
          </p:nvPr>
        </p:nvSpPr>
        <p:spPr>
          <a:xfrm>
            <a:off x="304800" y="692944"/>
            <a:ext cx="8680280" cy="5631656"/>
          </a:xfrm>
        </p:spPr>
        <p:txBody>
          <a:bodyPr/>
          <a:lstStyle/>
          <a:p>
            <a:pPr marL="0" indent="0">
              <a:spcBef>
                <a:spcPts val="1200"/>
              </a:spcBef>
              <a:buNone/>
              <a:tabLst>
                <a:tab pos="411480" algn="l"/>
              </a:tabLst>
            </a:pPr>
            <a:r>
              <a:rPr lang="en-US" sz="2400" b="1" dirty="0">
                <a:solidFill>
                  <a:srgbClr val="C00000"/>
                </a:solidFill>
              </a:rPr>
              <a:t>Working groups</a:t>
            </a:r>
            <a:endParaRPr lang="en-US" sz="2400" dirty="0">
              <a:solidFill>
                <a:srgbClr val="C00000"/>
              </a:solidFill>
            </a:endParaRPr>
          </a:p>
          <a:p>
            <a:pPr marL="0" indent="0">
              <a:spcBef>
                <a:spcPts val="600"/>
              </a:spcBef>
              <a:buNone/>
              <a:tabLst>
                <a:tab pos="411480" algn="l"/>
              </a:tabLst>
            </a:pPr>
            <a:r>
              <a:rPr lang="en-US" sz="1800" b="1" dirty="0"/>
              <a:t>Three active STAC working groups</a:t>
            </a:r>
            <a:r>
              <a:rPr lang="en-US" sz="1800" dirty="0"/>
              <a:t> and more in formation looking for additional members from ISKO and beyond. Email the working group chair or the STAC chair if you are interested or know someone who might be interested.</a:t>
            </a:r>
            <a:br>
              <a:rPr lang="en-US" sz="1800" dirty="0"/>
            </a:br>
            <a:r>
              <a:rPr lang="en-US" sz="1800" b="1" dirty="0"/>
              <a:t>STAC working groups will produce publications authored by members </a:t>
            </a:r>
            <a:br>
              <a:rPr lang="en-US" sz="1800" b="1" dirty="0"/>
            </a:br>
            <a:r>
              <a:rPr lang="en-US" sz="1800" dirty="0"/>
              <a:t>with the benefit of review by the entire STAC</a:t>
            </a:r>
            <a:r>
              <a:rPr lang="en-US" sz="1800" b="1" dirty="0"/>
              <a:t>.</a:t>
            </a:r>
            <a:endParaRPr lang="en-US" sz="1800" dirty="0"/>
          </a:p>
          <a:p>
            <a:pPr marL="0" indent="0">
              <a:spcBef>
                <a:spcPts val="1200"/>
              </a:spcBef>
              <a:buNone/>
              <a:tabLst>
                <a:tab pos="411480" algn="l"/>
              </a:tabLst>
            </a:pPr>
            <a:r>
              <a:rPr lang="en-US" sz="2400" b="1" dirty="0">
                <a:solidFill>
                  <a:srgbClr val="C00000"/>
                </a:solidFill>
              </a:rPr>
              <a:t>ISKO conferences</a:t>
            </a:r>
          </a:p>
          <a:p>
            <a:pPr marL="0" indent="0">
              <a:buNone/>
            </a:pPr>
            <a:r>
              <a:rPr lang="en-US" sz="1800" dirty="0"/>
              <a:t>Oversee the programmatic organization of the ISKO biennial conference in collaboration with the local host chapter (as specified in the ISKO conference manual) and be available for advising ISKO chapters on their conference programs.</a:t>
            </a:r>
            <a:endParaRPr lang="en-US" sz="1800" b="1" dirty="0"/>
          </a:p>
          <a:p>
            <a:pPr marL="0" indent="0">
              <a:spcBef>
                <a:spcPts val="1200"/>
              </a:spcBef>
              <a:buNone/>
            </a:pPr>
            <a:r>
              <a:rPr lang="en-US" sz="2400" b="1" dirty="0">
                <a:solidFill>
                  <a:srgbClr val="C00000"/>
                </a:solidFill>
              </a:rPr>
              <a:t>ISKO publications</a:t>
            </a:r>
          </a:p>
          <a:p>
            <a:pPr marL="0" indent="0">
              <a:buNone/>
            </a:pPr>
            <a:r>
              <a:rPr lang="en-US" sz="1800" spc="-50" dirty="0"/>
              <a:t>Consider the  design of  ISKO publications as a unified system with a common intellectual foundation ꟷ</a:t>
            </a:r>
            <a:r>
              <a:rPr lang="en-US" sz="1800" dirty="0"/>
              <a:t> the journal </a:t>
            </a:r>
            <a:r>
              <a:rPr lang="en-US" sz="1800" i="1" dirty="0"/>
              <a:t>Knowledge Organization</a:t>
            </a:r>
            <a:r>
              <a:rPr lang="en-US" sz="1800" dirty="0"/>
              <a:t> (KO), the </a:t>
            </a:r>
            <a:r>
              <a:rPr lang="en-US" sz="1800" i="1" dirty="0"/>
              <a:t>ISKO Encyclopedia of Knowledge Organization</a:t>
            </a:r>
            <a:r>
              <a:rPr lang="en-US" sz="1800" dirty="0"/>
              <a:t> (IEKO), ISKO conferences, the </a:t>
            </a:r>
            <a:r>
              <a:rPr lang="en-US" sz="1800" i="1" dirty="0"/>
              <a:t>ISKO Database KO Literature, </a:t>
            </a:r>
            <a:r>
              <a:rPr lang="en-US" sz="1800" dirty="0"/>
              <a:t>and the ISKO website. </a:t>
            </a:r>
            <a:r>
              <a:rPr lang="en-US" sz="1800" spc="-50" dirty="0"/>
              <a:t>Communicate with and advise the editors and editorial boards e</a:t>
            </a:r>
            <a:r>
              <a:rPr lang="en-US" sz="1800" dirty="0"/>
              <a:t>specially with respect to thematic focus and evaluation criteria for contributions. Assist in the operation of the publications, especially by reviewing submissions.</a:t>
            </a:r>
            <a:br>
              <a:rPr lang="en-US" sz="1800" dirty="0"/>
            </a:br>
            <a:endParaRPr lang="en-US" sz="1800"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b="1" dirty="0"/>
          </a:p>
          <a:p>
            <a:pPr marL="457200" indent="-457200">
              <a:spcBef>
                <a:spcPts val="1200"/>
              </a:spcBef>
              <a:buNone/>
              <a:tabLst>
                <a:tab pos="411480" algn="l"/>
              </a:tabLst>
            </a:pPr>
            <a:endParaRPr lang="en-US" sz="2000" dirty="0"/>
          </a:p>
        </p:txBody>
      </p:sp>
      <p:sp>
        <p:nvSpPr>
          <p:cNvPr id="2" name="Slide Number Placeholder 5"/>
          <p:cNvSpPr>
            <a:spLocks noGrp="1"/>
          </p:cNvSpPr>
          <p:nvPr>
            <p:ph type="sldNum" sz="quarter" idx="12"/>
          </p:nvPr>
        </p:nvSpPr>
        <p:spPr/>
        <p:txBody>
          <a:bodyPr/>
          <a:lstStyle/>
          <a:p>
            <a:pPr>
              <a:defRPr/>
            </a:pPr>
            <a:fld id="{B9636E10-9720-4940-80D6-C8156BDCDFF8}" type="slidenum">
              <a:rPr lang="en-US" sz="2400" b="1">
                <a:solidFill>
                  <a:schemeClr val="tx1"/>
                </a:solidFill>
              </a:rPr>
              <a:pPr>
                <a:defRPr/>
              </a:pPr>
              <a:t>9</a:t>
            </a:fld>
            <a:endParaRPr lang="en-US" sz="2400" b="1" dirty="0">
              <a:solidFill>
                <a:schemeClr val="tx1"/>
              </a:solidFill>
            </a:endParaRPr>
          </a:p>
        </p:txBody>
      </p:sp>
      <p:sp>
        <p:nvSpPr>
          <p:cNvPr id="6" name="Footer Placeholder 4">
            <a:extLst>
              <a:ext uri="{FF2B5EF4-FFF2-40B4-BE49-F238E27FC236}">
                <a16:creationId xmlns:a16="http://schemas.microsoft.com/office/drawing/2014/main" id="{B09C283E-F273-489F-BEC4-64C744761D2D}"/>
              </a:ext>
            </a:extLst>
          </p:cNvPr>
          <p:cNvSpPr>
            <a:spLocks noGrp="1"/>
          </p:cNvSpPr>
          <p:nvPr>
            <p:ph type="ftr" sz="quarter" idx="11"/>
          </p:nvPr>
        </p:nvSpPr>
        <p:spPr>
          <a:xfrm>
            <a:off x="2743200" y="6324600"/>
            <a:ext cx="3886200" cy="396875"/>
          </a:xfrm>
        </p:spPr>
        <p:txBody>
          <a:bodyPr/>
          <a:lstStyle/>
          <a:p>
            <a:pPr>
              <a:defRPr/>
            </a:pPr>
            <a:r>
              <a:rPr lang="en-US" dirty="0"/>
              <a:t>Soergel, ISKO-STAC Report 2023/2024</a:t>
            </a:r>
          </a:p>
        </p:txBody>
      </p:sp>
    </p:spTree>
    <p:extLst>
      <p:ext uri="{BB962C8B-B14F-4D97-AF65-F5344CB8AC3E}">
        <p14:creationId xmlns:p14="http://schemas.microsoft.com/office/powerpoint/2010/main" val="241347213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M&amp;quot;&quot;/&gt;&lt;property id=&quot;20307&quot; value=&quot;256&quot;/&gt;&lt;/object&gt;&lt;object type=&quot;3&quot; unique_id=&quot;10005&quot;&gt;&lt;property id=&quot;20148&quot; value=&quot;5&quot;/&gt;&lt;property id=&quot;20300&quot; value=&quot;Slide 2 - &amp;quot;T&amp;quot;&quot;/&gt;&lt;property id=&quot;20307&quot; value=&quot;25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35961</TotalTime>
  <Words>3361</Words>
  <Application>Microsoft Office PowerPoint</Application>
  <PresentationFormat>On-screen Show (4:3)</PresentationFormat>
  <Paragraphs>466</Paragraphs>
  <Slides>32</Slides>
  <Notes>31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32</vt:i4>
      </vt:variant>
    </vt:vector>
  </HeadingPairs>
  <TitlesOfParts>
    <vt:vector size="40" baseType="lpstr">
      <vt:lpstr>Aptos</vt:lpstr>
      <vt:lpstr>Arial</vt:lpstr>
      <vt:lpstr>Arial Unicode MS</vt:lpstr>
      <vt:lpstr>Calibri</vt:lpstr>
      <vt:lpstr>Symbol</vt:lpstr>
      <vt:lpstr>Times New Roman</vt:lpstr>
      <vt:lpstr>Wingdings</vt:lpstr>
      <vt:lpstr>Office Theme</vt:lpstr>
      <vt:lpstr>International Society for Knowledge Organization (ISKO)</vt:lpstr>
      <vt:lpstr>Call for participation in STAC work</vt:lpstr>
      <vt:lpstr>Call for participation in STAC work</vt:lpstr>
      <vt:lpstr>STAC's Mission</vt:lpstr>
      <vt:lpstr>STAC's broad cross-disciplinary scope</vt:lpstr>
      <vt:lpstr>From the STAC Terms of Reference</vt:lpstr>
      <vt:lpstr>From the STAC Terms of Reference</vt:lpstr>
      <vt:lpstr>Organization of STAC</vt:lpstr>
      <vt:lpstr>STAC Activities Overview </vt:lpstr>
      <vt:lpstr>STAC working groups</vt:lpstr>
      <vt:lpstr>Business rules for working groups</vt:lpstr>
      <vt:lpstr>Education in Knowledge Organization across disciplines</vt:lpstr>
      <vt:lpstr>Annual cross-disciplinary  Review of Knowledge Organization (ARKO)</vt:lpstr>
      <vt:lpstr>Annual Review of Knowledge Organization 2 </vt:lpstr>
      <vt:lpstr>Annual Review of Knowledge Organization 3 </vt:lpstr>
      <vt:lpstr>Metadata structure, function, and uses</vt:lpstr>
      <vt:lpstr>Suggested: Joint working group with DARIAH-EU </vt:lpstr>
      <vt:lpstr>Knowledge Organization and Social Justice</vt:lpstr>
      <vt:lpstr>More ideas for working group topics</vt:lpstr>
      <vt:lpstr>ISKO conferences</vt:lpstr>
      <vt:lpstr>ISKO 2024, Wuhan, China, March 20-22, 2024. Report</vt:lpstr>
      <vt:lpstr>ISKO 2026</vt:lpstr>
      <vt:lpstr>ISKO Publications</vt:lpstr>
      <vt:lpstr>ISKO Publications in General</vt:lpstr>
      <vt:lpstr>The Journal Knowledge Organization</vt:lpstr>
      <vt:lpstr>The Journal Knowledge Organization and the Information Matters Platform </vt:lpstr>
      <vt:lpstr>Database of Knowledge Organization Literature</vt:lpstr>
      <vt:lpstr>Thank you  Questions  https://www.isko.org/stac/</vt:lpstr>
      <vt:lpstr>STAC membership 2023 t0 2025. View1</vt:lpstr>
      <vt:lpstr>ISKO STAC membership 2023 to 2025. View 2</vt:lpstr>
      <vt:lpstr>ISKO STAC Officers 2023/24 to 2024/25</vt:lpstr>
      <vt:lpstr>ISKO STAC Meetings 2023/24</vt:lpstr>
    </vt:vector>
  </TitlesOfParts>
  <Company>GMU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Default</dc:creator>
  <cp:lastModifiedBy>DS</cp:lastModifiedBy>
  <cp:revision>302</cp:revision>
  <dcterms:created xsi:type="dcterms:W3CDTF">2002-10-21T17:52:26Z</dcterms:created>
  <dcterms:modified xsi:type="dcterms:W3CDTF">2024-07-30T04:06:51Z</dcterms:modified>
</cp:coreProperties>
</file>