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3"/>
  </p:notesMasterIdLst>
  <p:sldIdLst>
    <p:sldId id="256" r:id="rId2"/>
    <p:sldId id="258" r:id="rId3"/>
    <p:sldId id="269" r:id="rId4"/>
    <p:sldId id="273" r:id="rId5"/>
    <p:sldId id="270" r:id="rId6"/>
    <p:sldId id="271" r:id="rId7"/>
    <p:sldId id="272" r:id="rId8"/>
    <p:sldId id="264" r:id="rId9"/>
    <p:sldId id="265" r:id="rId10"/>
    <p:sldId id="274" r:id="rId11"/>
    <p:sldId id="266"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A8"/>
    <a:srgbClr val="00487E"/>
    <a:srgbClr val="00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2067" autoAdjust="0"/>
  </p:normalViewPr>
  <p:slideViewPr>
    <p:cSldViewPr>
      <p:cViewPr varScale="1">
        <p:scale>
          <a:sx n="78" d="100"/>
          <a:sy n="78" d="100"/>
        </p:scale>
        <p:origin x="1524" y="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dirty="0"/>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EF586700-55D7-4C00-89F1-551F57E3841D}" type="slidenum">
              <a:rPr lang="en-US"/>
              <a:pPr>
                <a:defRPr/>
              </a:pPr>
              <a:t>‹#›</a:t>
            </a:fld>
            <a:endParaRPr lang="en-US" dirty="0"/>
          </a:p>
        </p:txBody>
      </p:sp>
    </p:spTree>
    <p:extLst>
      <p:ext uri="{BB962C8B-B14F-4D97-AF65-F5344CB8AC3E}">
        <p14:creationId xmlns:p14="http://schemas.microsoft.com/office/powerpoint/2010/main" val="2420911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0FEBC60-99AA-4907-A3ED-23A6FAFB3F94}" type="slidenum">
              <a:rPr lang="en-US" altLang="en-US" smtClean="0">
                <a:cs typeface="Arial" charset="0"/>
              </a:rPr>
              <a:pPr eaLnBrk="1" hangingPunct="1">
                <a:spcBef>
                  <a:spcPct val="0"/>
                </a:spcBef>
              </a:pPr>
              <a:t>1</a:t>
            </a:fld>
            <a:endParaRPr lang="en-US" altLang="en-US" dirty="0">
              <a:cs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10</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254032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11</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96638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3</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87240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4</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278370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5</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880634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6</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896347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7</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557880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8</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407406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9</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245226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A51ED197-8E4D-4C10-904C-E1192D59B02A}" type="slidenum">
              <a:rPr lang="en-US"/>
              <a:pPr>
                <a:defRPr/>
              </a:pPr>
              <a:t>‹#›</a:t>
            </a:fld>
            <a:endParaRPr lang="en-US" dirty="0"/>
          </a:p>
        </p:txBody>
      </p:sp>
    </p:spTree>
    <p:extLst>
      <p:ext uri="{BB962C8B-B14F-4D97-AF65-F5344CB8AC3E}">
        <p14:creationId xmlns:p14="http://schemas.microsoft.com/office/powerpoint/2010/main" val="344159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F439C16C-382B-49D1-A677-E3D7525A765D}" type="slidenum">
              <a:rPr lang="en-US"/>
              <a:pPr>
                <a:defRPr/>
              </a:pPr>
              <a:t>‹#›</a:t>
            </a:fld>
            <a:endParaRPr lang="en-US" dirty="0"/>
          </a:p>
        </p:txBody>
      </p:sp>
    </p:spTree>
    <p:extLst>
      <p:ext uri="{BB962C8B-B14F-4D97-AF65-F5344CB8AC3E}">
        <p14:creationId xmlns:p14="http://schemas.microsoft.com/office/powerpoint/2010/main" val="74709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211BE036-DE43-4985-88F3-8EC2E13A9647}" type="slidenum">
              <a:rPr lang="en-US"/>
              <a:pPr>
                <a:defRPr/>
              </a:pPr>
              <a:t>‹#›</a:t>
            </a:fld>
            <a:endParaRPr lang="en-US" dirty="0"/>
          </a:p>
        </p:txBody>
      </p:sp>
    </p:spTree>
    <p:extLst>
      <p:ext uri="{BB962C8B-B14F-4D97-AF65-F5344CB8AC3E}">
        <p14:creationId xmlns:p14="http://schemas.microsoft.com/office/powerpoint/2010/main" val="184887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57EE87AE-6641-4822-8AD0-5A4CB4EB59F9}" type="slidenum">
              <a:rPr lang="en-US"/>
              <a:pPr>
                <a:defRPr/>
              </a:pPr>
              <a:t>‹#›</a:t>
            </a:fld>
            <a:endParaRPr lang="en-US" dirty="0"/>
          </a:p>
        </p:txBody>
      </p:sp>
    </p:spTree>
    <p:extLst>
      <p:ext uri="{BB962C8B-B14F-4D97-AF65-F5344CB8AC3E}">
        <p14:creationId xmlns:p14="http://schemas.microsoft.com/office/powerpoint/2010/main" val="314528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1D7DC65C-DA3C-48A2-96F1-92B629F23479}" type="slidenum">
              <a:rPr lang="en-US"/>
              <a:pPr>
                <a:defRPr/>
              </a:pPr>
              <a:t>‹#›</a:t>
            </a:fld>
            <a:endParaRPr lang="en-US" dirty="0"/>
          </a:p>
        </p:txBody>
      </p:sp>
    </p:spTree>
    <p:extLst>
      <p:ext uri="{BB962C8B-B14F-4D97-AF65-F5344CB8AC3E}">
        <p14:creationId xmlns:p14="http://schemas.microsoft.com/office/powerpoint/2010/main" val="2828441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1E46F42F-A3CF-464D-970B-2A6FF42F170F}" type="slidenum">
              <a:rPr lang="en-US"/>
              <a:pPr>
                <a:defRPr/>
              </a:pPr>
              <a:t>‹#›</a:t>
            </a:fld>
            <a:endParaRPr lang="en-US" dirty="0"/>
          </a:p>
        </p:txBody>
      </p:sp>
    </p:spTree>
    <p:extLst>
      <p:ext uri="{BB962C8B-B14F-4D97-AF65-F5344CB8AC3E}">
        <p14:creationId xmlns:p14="http://schemas.microsoft.com/office/powerpoint/2010/main" val="57407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Soergel, </a:t>
            </a:r>
          </a:p>
        </p:txBody>
      </p:sp>
      <p:sp>
        <p:nvSpPr>
          <p:cNvPr id="9" name="Slide Number Placeholder 5"/>
          <p:cNvSpPr>
            <a:spLocks noGrp="1"/>
          </p:cNvSpPr>
          <p:nvPr>
            <p:ph type="sldNum" sz="quarter" idx="12"/>
          </p:nvPr>
        </p:nvSpPr>
        <p:spPr/>
        <p:txBody>
          <a:bodyPr/>
          <a:lstStyle>
            <a:lvl1pPr>
              <a:defRPr/>
            </a:lvl1pPr>
          </a:lstStyle>
          <a:p>
            <a:pPr>
              <a:defRPr/>
            </a:pPr>
            <a:fld id="{A3429627-C201-4461-A6FF-00A4D1E4308A}" type="slidenum">
              <a:rPr lang="en-US"/>
              <a:pPr>
                <a:defRPr/>
              </a:pPr>
              <a:t>‹#›</a:t>
            </a:fld>
            <a:endParaRPr lang="en-US" dirty="0"/>
          </a:p>
        </p:txBody>
      </p:sp>
    </p:spTree>
    <p:extLst>
      <p:ext uri="{BB962C8B-B14F-4D97-AF65-F5344CB8AC3E}">
        <p14:creationId xmlns:p14="http://schemas.microsoft.com/office/powerpoint/2010/main" val="105259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Soergel, </a:t>
            </a:r>
          </a:p>
        </p:txBody>
      </p:sp>
      <p:sp>
        <p:nvSpPr>
          <p:cNvPr id="5" name="Slide Number Placeholder 5"/>
          <p:cNvSpPr>
            <a:spLocks noGrp="1"/>
          </p:cNvSpPr>
          <p:nvPr>
            <p:ph type="sldNum" sz="quarter" idx="12"/>
          </p:nvPr>
        </p:nvSpPr>
        <p:spPr/>
        <p:txBody>
          <a:bodyPr/>
          <a:lstStyle>
            <a:lvl1pPr>
              <a:defRPr/>
            </a:lvl1pPr>
          </a:lstStyle>
          <a:p>
            <a:pPr>
              <a:defRPr/>
            </a:pPr>
            <a:fld id="{B82057BB-ED53-41DE-8CFB-6CEAE86AD98B}" type="slidenum">
              <a:rPr lang="en-US"/>
              <a:pPr>
                <a:defRPr/>
              </a:pPr>
              <a:t>‹#›</a:t>
            </a:fld>
            <a:endParaRPr lang="en-US" dirty="0"/>
          </a:p>
        </p:txBody>
      </p:sp>
    </p:spTree>
    <p:extLst>
      <p:ext uri="{BB962C8B-B14F-4D97-AF65-F5344CB8AC3E}">
        <p14:creationId xmlns:p14="http://schemas.microsoft.com/office/powerpoint/2010/main" val="421275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Soergel, </a:t>
            </a:r>
          </a:p>
        </p:txBody>
      </p:sp>
      <p:sp>
        <p:nvSpPr>
          <p:cNvPr id="4" name="Slide Number Placeholder 5"/>
          <p:cNvSpPr>
            <a:spLocks noGrp="1"/>
          </p:cNvSpPr>
          <p:nvPr>
            <p:ph type="sldNum" sz="quarter" idx="12"/>
          </p:nvPr>
        </p:nvSpPr>
        <p:spPr/>
        <p:txBody>
          <a:bodyPr/>
          <a:lstStyle>
            <a:lvl1pPr>
              <a:defRPr/>
            </a:lvl1pPr>
          </a:lstStyle>
          <a:p>
            <a:pPr>
              <a:defRPr/>
            </a:pPr>
            <a:fld id="{BEDF5A40-C29F-43F4-99C2-7530706503AE}" type="slidenum">
              <a:rPr lang="en-US"/>
              <a:pPr>
                <a:defRPr/>
              </a:pPr>
              <a:t>‹#›</a:t>
            </a:fld>
            <a:endParaRPr lang="en-US" dirty="0"/>
          </a:p>
        </p:txBody>
      </p:sp>
    </p:spTree>
    <p:extLst>
      <p:ext uri="{BB962C8B-B14F-4D97-AF65-F5344CB8AC3E}">
        <p14:creationId xmlns:p14="http://schemas.microsoft.com/office/powerpoint/2010/main" val="2518047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F5854D9B-79E7-4837-92C6-954FA45C2DBC}" type="slidenum">
              <a:rPr lang="en-US"/>
              <a:pPr>
                <a:defRPr/>
              </a:pPr>
              <a:t>‹#›</a:t>
            </a:fld>
            <a:endParaRPr lang="en-US" dirty="0"/>
          </a:p>
        </p:txBody>
      </p:sp>
    </p:spTree>
    <p:extLst>
      <p:ext uri="{BB962C8B-B14F-4D97-AF65-F5344CB8AC3E}">
        <p14:creationId xmlns:p14="http://schemas.microsoft.com/office/powerpoint/2010/main" val="214421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DB7FFEEF-EF0B-46C7-888A-B4C39DD658A2}" type="slidenum">
              <a:rPr lang="en-US"/>
              <a:pPr>
                <a:defRPr/>
              </a:pPr>
              <a:t>‹#›</a:t>
            </a:fld>
            <a:endParaRPr lang="en-US" dirty="0"/>
          </a:p>
        </p:txBody>
      </p:sp>
    </p:spTree>
    <p:extLst>
      <p:ext uri="{BB962C8B-B14F-4D97-AF65-F5344CB8AC3E}">
        <p14:creationId xmlns:p14="http://schemas.microsoft.com/office/powerpoint/2010/main" val="3168871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Soergel,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2D063B9-9158-4DE9-8D3A-807FAEA5A68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437" y="1066800"/>
            <a:ext cx="9067800" cy="2667000"/>
          </a:xfrm>
        </p:spPr>
        <p:txBody>
          <a:bodyPr/>
          <a:lstStyle/>
          <a:p>
            <a:pPr eaLnBrk="1" hangingPunct="1">
              <a:spcBef>
                <a:spcPts val="2400"/>
              </a:spcBef>
            </a:pPr>
            <a:r>
              <a:rPr lang="en-US" altLang="en-US" sz="3100" b="1" dirty="0">
                <a:latin typeface="Arial Unicode MS" pitchFamily="34" charset="-122"/>
              </a:rPr>
              <a:t>ISKO Scientific and Technical Advisory Council</a:t>
            </a:r>
            <a:br>
              <a:rPr lang="en-US" altLang="en-US" sz="3100" b="1" dirty="0">
                <a:latin typeface="Arial Unicode MS" pitchFamily="34" charset="-122"/>
              </a:rPr>
            </a:br>
            <a:br>
              <a:rPr lang="en-US" altLang="en-US" sz="1000" b="1" dirty="0">
                <a:latin typeface="Arial Unicode MS" pitchFamily="34" charset="-122"/>
              </a:rPr>
            </a:br>
            <a:r>
              <a:rPr lang="en-US" altLang="en-US" sz="2400" dirty="0">
                <a:latin typeface="Arial Unicode MS" pitchFamily="34" charset="-122"/>
              </a:rPr>
              <a:t>Observing knowledge organization scholarship and applications</a:t>
            </a:r>
            <a:br>
              <a:rPr lang="en-US" altLang="en-US" sz="2800" b="1" dirty="0">
                <a:latin typeface="Arial Unicode MS" pitchFamily="34" charset="-122"/>
              </a:rPr>
            </a:br>
            <a:br>
              <a:rPr lang="en-US" altLang="en-US" sz="2800" b="1" dirty="0">
                <a:latin typeface="Arial Unicode MS" pitchFamily="34" charset="-122"/>
              </a:rPr>
            </a:br>
            <a:r>
              <a:rPr lang="en-US" altLang="en-US" sz="2800" b="1" dirty="0">
                <a:latin typeface="Arial Unicode MS" pitchFamily="34" charset="-122"/>
              </a:rPr>
              <a:t>Annual Report 2021/2022 </a:t>
            </a:r>
            <a:br>
              <a:rPr lang="en-US" altLang="en-US" sz="2800" b="1" dirty="0">
                <a:latin typeface="Arial Unicode MS" pitchFamily="34" charset="-122"/>
              </a:rPr>
            </a:br>
            <a:r>
              <a:rPr lang="en-US" altLang="en-US" sz="2400" dirty="0">
                <a:latin typeface="Arial Unicode MS" pitchFamily="34" charset="-122"/>
              </a:rPr>
              <a:t>(ISKO Annual Meeting 2022-07-08</a:t>
            </a:r>
          </a:p>
        </p:txBody>
      </p:sp>
      <p:sp>
        <p:nvSpPr>
          <p:cNvPr id="2051" name="Rectangle 3"/>
          <p:cNvSpPr>
            <a:spLocks noGrp="1" noChangeArrowheads="1"/>
          </p:cNvSpPr>
          <p:nvPr>
            <p:ph type="subTitle" idx="1"/>
          </p:nvPr>
        </p:nvSpPr>
        <p:spPr>
          <a:xfrm>
            <a:off x="71437" y="4070350"/>
            <a:ext cx="4114800" cy="1676400"/>
          </a:xfrm>
        </p:spPr>
        <p:txBody>
          <a:bodyPr/>
          <a:lstStyle/>
          <a:p>
            <a:pPr eaLnBrk="1" hangingPunct="1"/>
            <a:r>
              <a:rPr lang="en-US" altLang="en-US" sz="2400" b="1" dirty="0">
                <a:solidFill>
                  <a:schemeClr val="tx1"/>
                </a:solidFill>
              </a:rPr>
              <a:t>Dagobert Soergel, chair</a:t>
            </a:r>
          </a:p>
          <a:p>
            <a:pPr eaLnBrk="1" hangingPunct="1"/>
            <a:r>
              <a:rPr lang="en-US" altLang="en-US" sz="1800" dirty="0">
                <a:solidFill>
                  <a:schemeClr val="tx1"/>
                </a:solidFill>
              </a:rPr>
              <a:t>Department of Information Science</a:t>
            </a:r>
            <a:br>
              <a:rPr lang="en-US" altLang="en-US" sz="1800" dirty="0">
                <a:solidFill>
                  <a:schemeClr val="tx1"/>
                </a:solidFill>
              </a:rPr>
            </a:br>
            <a:r>
              <a:rPr lang="en-US" altLang="en-US" sz="1800" dirty="0">
                <a:solidFill>
                  <a:schemeClr val="tx1"/>
                </a:solidFill>
              </a:rPr>
              <a:t>Graduate School of Education </a:t>
            </a:r>
            <a:br>
              <a:rPr lang="en-US" altLang="en-US" sz="1800" dirty="0">
                <a:solidFill>
                  <a:schemeClr val="tx1"/>
                </a:solidFill>
              </a:rPr>
            </a:br>
            <a:r>
              <a:rPr lang="en-US" altLang="en-US" sz="1800" dirty="0">
                <a:solidFill>
                  <a:schemeClr val="tx1"/>
                </a:solidFill>
              </a:rPr>
              <a:t>University at Buffalo</a:t>
            </a:r>
          </a:p>
        </p:txBody>
      </p:sp>
      <p:sp>
        <p:nvSpPr>
          <p:cNvPr id="2" name="Slide Number Placeholder 5"/>
          <p:cNvSpPr>
            <a:spLocks noGrp="1"/>
          </p:cNvSpPr>
          <p:nvPr>
            <p:ph type="sldNum" sz="quarter" idx="12"/>
          </p:nvPr>
        </p:nvSpPr>
        <p:spPr/>
        <p:txBody>
          <a:bodyPr/>
          <a:lstStyle/>
          <a:p>
            <a:pPr>
              <a:defRPr/>
            </a:pPr>
            <a:fld id="{1B0FB0E2-C547-4681-B10C-D23869DD0159}" type="slidenum">
              <a:rPr lang="en-US" sz="2400" b="1">
                <a:solidFill>
                  <a:schemeClr val="tx1"/>
                </a:solidFill>
              </a:rPr>
              <a:pPr>
                <a:defRPr/>
              </a:pPr>
              <a:t>1</a:t>
            </a:fld>
            <a:endParaRPr lang="en-US" sz="2400" b="1" dirty="0">
              <a:solidFill>
                <a:schemeClr val="tx1"/>
              </a:solidFill>
            </a:endParaRPr>
          </a:p>
        </p:txBody>
      </p:sp>
      <p:sp>
        <p:nvSpPr>
          <p:cNvPr id="9" name="Rectangle 3">
            <a:extLst>
              <a:ext uri="{FF2B5EF4-FFF2-40B4-BE49-F238E27FC236}">
                <a16:creationId xmlns:a16="http://schemas.microsoft.com/office/drawing/2014/main" id="{F5E0BC7F-0255-4E08-B7D7-088FC0FC8851}"/>
              </a:ext>
            </a:extLst>
          </p:cNvPr>
          <p:cNvSpPr txBox="1">
            <a:spLocks noChangeArrowheads="1"/>
          </p:cNvSpPr>
          <p:nvPr/>
        </p:nvSpPr>
        <p:spPr bwMode="auto">
          <a:xfrm>
            <a:off x="4186237" y="4070350"/>
            <a:ext cx="4800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r>
              <a:rPr lang="en-US" altLang="en-US" sz="2400" b="1" dirty="0">
                <a:solidFill>
                  <a:schemeClr val="tx1"/>
                </a:solidFill>
                <a:latin typeface="+mj-lt"/>
              </a:rPr>
              <a:t>Aida Slavic, vice-chair</a:t>
            </a:r>
          </a:p>
          <a:p>
            <a:pPr eaLnBrk="1" hangingPunct="1">
              <a:spcBef>
                <a:spcPts val="432"/>
              </a:spcBef>
            </a:pPr>
            <a:r>
              <a:rPr lang="en-US" sz="1800" spc="-30" dirty="0">
                <a:solidFill>
                  <a:schemeClr val="tx1"/>
                </a:solidFill>
              </a:rPr>
              <a:t>Editor-in-chief, Universal Decimal Classification</a:t>
            </a:r>
            <a:br>
              <a:rPr lang="en-US" sz="1800" spc="-30" dirty="0">
                <a:solidFill>
                  <a:schemeClr val="tx1"/>
                </a:solidFill>
              </a:rPr>
            </a:br>
            <a:r>
              <a:rPr lang="en-US" sz="1800" spc="-50" dirty="0">
                <a:solidFill>
                  <a:schemeClr val="tx1"/>
                </a:solidFill>
              </a:rPr>
              <a:t>Dept. of Information &amp; Communication Sciences </a:t>
            </a:r>
            <a:br>
              <a:rPr lang="en-US" sz="1800" spc="-50" dirty="0">
                <a:solidFill>
                  <a:schemeClr val="tx1"/>
                </a:solidFill>
              </a:rPr>
            </a:br>
            <a:r>
              <a:rPr lang="en-US" sz="1800" spc="-30" dirty="0">
                <a:solidFill>
                  <a:schemeClr val="tx1"/>
                </a:solidFill>
              </a:rPr>
              <a:t>University of Zagreb</a:t>
            </a:r>
            <a:endParaRPr lang="en-US" altLang="en-US" sz="2000" spc="-3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563562"/>
          </a:xfrm>
        </p:spPr>
        <p:txBody>
          <a:bodyPr/>
          <a:lstStyle/>
          <a:p>
            <a:pPr eaLnBrk="1" hangingPunct="1"/>
            <a:r>
              <a:rPr lang="en-US" sz="3200" b="1"/>
              <a:t>The ISKO database </a:t>
            </a:r>
            <a:r>
              <a:rPr lang="en-US" sz="3200" b="1" i="1"/>
              <a:t>KO literature</a:t>
            </a:r>
            <a:endParaRPr lang="en-US" altLang="en-US" sz="3200" b="1" i="1" dirty="0"/>
          </a:p>
        </p:txBody>
      </p:sp>
      <p:sp>
        <p:nvSpPr>
          <p:cNvPr id="3075" name="Rectangle 3"/>
          <p:cNvSpPr>
            <a:spLocks noGrp="1" noChangeArrowheads="1"/>
          </p:cNvSpPr>
          <p:nvPr>
            <p:ph idx="1"/>
          </p:nvPr>
        </p:nvSpPr>
        <p:spPr>
          <a:xfrm>
            <a:off x="304800" y="1066800"/>
            <a:ext cx="8686800" cy="5181600"/>
          </a:xfrm>
        </p:spPr>
        <p:txBody>
          <a:bodyPr/>
          <a:lstStyle/>
          <a:p>
            <a:pPr marL="0" indent="0">
              <a:spcBef>
                <a:spcPts val="1200"/>
              </a:spcBef>
              <a:buNone/>
              <a:tabLst>
                <a:tab pos="411480" algn="l"/>
              </a:tabLst>
            </a:pPr>
            <a:r>
              <a:rPr lang="en-US" sz="2000"/>
              <a:t>While this is not a STAC activity per se, STAC has some involvement in it.</a:t>
            </a:r>
          </a:p>
          <a:p>
            <a:pPr marL="0" indent="0">
              <a:spcBef>
                <a:spcPts val="1200"/>
              </a:spcBef>
              <a:buNone/>
              <a:tabLst>
                <a:tab pos="411480" algn="l"/>
              </a:tabLst>
            </a:pPr>
            <a:endParaRPr lang="en-US" sz="2000"/>
          </a:p>
          <a:p>
            <a:pPr marL="0" indent="0">
              <a:spcBef>
                <a:spcPts val="1200"/>
              </a:spcBef>
              <a:buNone/>
              <a:tabLst>
                <a:tab pos="411480" algn="l"/>
              </a:tabLst>
            </a:pPr>
            <a:r>
              <a:rPr lang="en-US" sz="2000"/>
              <a:t>This activity is led by  Inkyung Choi &lt;inkyungc@illinois.edu&gt;, </a:t>
            </a:r>
            <a:br>
              <a:rPr lang="en-US" sz="2000"/>
            </a:br>
            <a:r>
              <a:rPr lang="en-US" sz="2000"/>
              <a:t>but this an activity that needs many hands across all ISKO chapters.</a:t>
            </a:r>
          </a:p>
          <a:p>
            <a:pPr marL="0" indent="0">
              <a:spcBef>
                <a:spcPts val="1200"/>
              </a:spcBef>
              <a:buNone/>
              <a:tabLst>
                <a:tab pos="411480" algn="l"/>
              </a:tabLst>
            </a:pPr>
            <a:r>
              <a:rPr lang="en-US" sz="2000"/>
              <a:t>Pleae get in touch with Inkyung if you can help.</a:t>
            </a: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10</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2758678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1143000"/>
            <a:ext cx="8229600" cy="4068762"/>
          </a:xfrm>
        </p:spPr>
        <p:txBody>
          <a:bodyPr/>
          <a:lstStyle/>
          <a:p>
            <a:pPr eaLnBrk="1" hangingPunct="1"/>
            <a:r>
              <a:rPr lang="en-US" sz="3200" b="1" dirty="0"/>
              <a:t>Thank you</a:t>
            </a:r>
            <a:br>
              <a:rPr lang="en-US" sz="3200" b="1" dirty="0"/>
            </a:br>
            <a:br>
              <a:rPr lang="en-US" sz="3200" b="1" dirty="0"/>
            </a:br>
            <a:r>
              <a:rPr lang="en-US" sz="3200" b="1" dirty="0"/>
              <a:t>Questions</a:t>
            </a:r>
            <a:br>
              <a:rPr lang="en-US" sz="3200" b="1" dirty="0"/>
            </a:br>
            <a:br>
              <a:rPr lang="en-US" sz="3200" b="1" dirty="0"/>
            </a:br>
            <a:r>
              <a:rPr lang="en-US" sz="3200" b="1" dirty="0"/>
              <a:t>https://www.isko.org/stac/</a:t>
            </a:r>
            <a:endParaRPr lang="en-US" altLang="en-US" sz="32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11</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208963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z="3200" b="1" dirty="0"/>
              <a:t>Call for participation in STAC work</a:t>
            </a:r>
          </a:p>
        </p:txBody>
      </p:sp>
      <p:sp>
        <p:nvSpPr>
          <p:cNvPr id="3075" name="Rectangle 3"/>
          <p:cNvSpPr>
            <a:spLocks noGrp="1" noChangeArrowheads="1"/>
          </p:cNvSpPr>
          <p:nvPr>
            <p:ph idx="1"/>
          </p:nvPr>
        </p:nvSpPr>
        <p:spPr>
          <a:xfrm>
            <a:off x="228600" y="2195512"/>
            <a:ext cx="8686800" cy="4525963"/>
          </a:xfrm>
        </p:spPr>
        <p:txBody>
          <a:bodyPr/>
          <a:lstStyle/>
          <a:p>
            <a:pPr marL="0" indent="0">
              <a:spcBef>
                <a:spcPts val="1200"/>
              </a:spcBef>
              <a:buNone/>
              <a:tabLst>
                <a:tab pos="411480" algn="l"/>
              </a:tabLst>
            </a:pPr>
            <a:r>
              <a:rPr lang="en-US" sz="2000" b="1" dirty="0"/>
              <a:t>STAC advises the ISKO membership and the ISKO Board of Directors on ongoing developments in KO research and technology </a:t>
            </a:r>
            <a:br>
              <a:rPr lang="en-US" sz="2000" b="1" dirty="0"/>
            </a:br>
            <a:r>
              <a:rPr lang="en-US" sz="2000" b="1" dirty="0"/>
              <a:t>and on areas where more research and development is needed.</a:t>
            </a:r>
          </a:p>
          <a:p>
            <a:pPr marL="0" indent="0">
              <a:spcBef>
                <a:spcPts val="1200"/>
              </a:spcBef>
              <a:buNone/>
              <a:tabLst>
                <a:tab pos="411480" algn="l"/>
              </a:tabLst>
            </a:pPr>
            <a:endParaRPr lang="en-US" sz="2000" b="1" dirty="0"/>
          </a:p>
          <a:p>
            <a:pPr marL="0" indent="0" algn="ctr">
              <a:spcBef>
                <a:spcPts val="1200"/>
              </a:spcBef>
              <a:buNone/>
              <a:tabLst>
                <a:tab pos="411480" algn="l"/>
              </a:tabLst>
            </a:pPr>
            <a:r>
              <a:rPr lang="en-US" sz="2000" b="1" dirty="0"/>
              <a:t>All are welcome and encouraged to participate </a:t>
            </a:r>
            <a:br>
              <a:rPr lang="en-US" sz="2000" b="1" dirty="0"/>
            </a:br>
            <a:r>
              <a:rPr lang="en-US" sz="2000" b="1" dirty="0"/>
              <a:t>in ways put forth in this report</a:t>
            </a: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a:t>
            </a:r>
          </a:p>
        </p:txBody>
      </p:sp>
    </p:spTree>
    <p:extLst>
      <p:ext uri="{BB962C8B-B14F-4D97-AF65-F5344CB8AC3E}">
        <p14:creationId xmlns:p14="http://schemas.microsoft.com/office/powerpoint/2010/main" val="359305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112076"/>
            <a:ext cx="8229600" cy="639762"/>
          </a:xfrm>
        </p:spPr>
        <p:txBody>
          <a:bodyPr/>
          <a:lstStyle/>
          <a:p>
            <a:pPr eaLnBrk="1" hangingPunct="1"/>
            <a:r>
              <a:rPr lang="en-US" sz="3200" b="1" dirty="0"/>
              <a:t>STAC membership</a:t>
            </a:r>
            <a:endParaRPr lang="en-US" altLang="en-US" sz="3200" b="1" dirty="0"/>
          </a:p>
        </p:txBody>
      </p:sp>
      <p:sp>
        <p:nvSpPr>
          <p:cNvPr id="3075" name="Rectangle 3"/>
          <p:cNvSpPr>
            <a:spLocks noGrp="1" noChangeArrowheads="1"/>
          </p:cNvSpPr>
          <p:nvPr>
            <p:ph idx="1"/>
          </p:nvPr>
        </p:nvSpPr>
        <p:spPr>
          <a:xfrm>
            <a:off x="152400" y="783588"/>
            <a:ext cx="8839200" cy="5289550"/>
          </a:xfrm>
        </p:spPr>
        <p:txBody>
          <a:bodyPr/>
          <a:lstStyle/>
          <a:p>
            <a:pPr marL="274320" indent="-274320">
              <a:spcBef>
                <a:spcPts val="1200"/>
              </a:spcBef>
              <a:buNone/>
              <a:tabLst>
                <a:tab pos="411480" algn="l"/>
              </a:tabLst>
            </a:pPr>
            <a:r>
              <a:rPr lang="en-US" sz="2400" dirty="0"/>
              <a:t>•</a:t>
            </a:r>
            <a:r>
              <a:rPr lang="en-US" sz="2200" dirty="0"/>
              <a:t>	</a:t>
            </a:r>
            <a:r>
              <a:rPr lang="en-US" sz="2000" b="1" spc="-20" dirty="0"/>
              <a:t>Add members incrementally to reach 30 by 2024 with staggered terms</a:t>
            </a:r>
          </a:p>
          <a:p>
            <a:pPr marL="274320" indent="-274320">
              <a:spcBef>
                <a:spcPts val="1200"/>
              </a:spcBef>
              <a:buNone/>
              <a:tabLst>
                <a:tab pos="411480" algn="l"/>
              </a:tabLst>
            </a:pPr>
            <a:r>
              <a:rPr lang="en-US" sz="2000" dirty="0"/>
              <a:t>•	</a:t>
            </a:r>
            <a:r>
              <a:rPr lang="en-US" sz="2000" b="1" spc="-20" dirty="0"/>
              <a:t>Since July 1, 2021 added the following 9 members, total now 22 of 30</a:t>
            </a:r>
          </a:p>
          <a:p>
            <a:pPr marL="685800" lvl="1">
              <a:spcBef>
                <a:spcPts val="1200"/>
              </a:spcBef>
              <a:tabLst>
                <a:tab pos="411480" algn="l"/>
              </a:tabLst>
            </a:pPr>
            <a:r>
              <a:rPr lang="en-US" sz="1800" b="1" spc="-20" dirty="0">
                <a:solidFill>
                  <a:prstClr val="black"/>
                </a:solidFill>
              </a:rPr>
              <a:t>Koraljka Golub, </a:t>
            </a:r>
            <a:r>
              <a:rPr lang="en-US" sz="1800" spc="-20" dirty="0">
                <a:solidFill>
                  <a:prstClr val="black"/>
                </a:solidFill>
              </a:rPr>
              <a:t>Professor,</a:t>
            </a:r>
            <a:r>
              <a:rPr lang="en-US" sz="1800" b="1" spc="-20" dirty="0">
                <a:solidFill>
                  <a:prstClr val="black"/>
                </a:solidFill>
              </a:rPr>
              <a:t> </a:t>
            </a:r>
            <a:r>
              <a:rPr lang="en-US" sz="1800" dirty="0"/>
              <a:t>Department of Cultural Sciences, head of the iInstitute, LNU's iSchool, co-leader of LNU's Digital Humanities Initiative, and programme coordinator for M.A. in Digital Humanities, Linnaeus University, Växjö &amp; Kalmar, </a:t>
            </a:r>
            <a:r>
              <a:rPr lang="en-US" sz="1800" spc="-20" dirty="0">
                <a:solidFill>
                  <a:prstClr val="black"/>
                </a:solidFill>
              </a:rPr>
              <a:t>Sweden</a:t>
            </a:r>
          </a:p>
          <a:p>
            <a:pPr marL="685800" lvl="1">
              <a:spcBef>
                <a:spcPts val="1200"/>
              </a:spcBef>
              <a:tabLst>
                <a:tab pos="411480" algn="l"/>
              </a:tabLst>
            </a:pPr>
            <a:r>
              <a:rPr lang="en-US" sz="1800" b="1" spc="-20" dirty="0">
                <a:solidFill>
                  <a:prstClr val="black"/>
                </a:solidFill>
              </a:rPr>
              <a:t>Jia Junzhi, Professor, </a:t>
            </a:r>
            <a:r>
              <a:rPr lang="en-US" sz="1800" spc="-20" dirty="0">
                <a:solidFill>
                  <a:prstClr val="black"/>
                </a:solidFill>
              </a:rPr>
              <a:t>School of Information Resource Management, Renmin University, Beijing, China</a:t>
            </a:r>
          </a:p>
          <a:p>
            <a:pPr marL="685800" lvl="1">
              <a:spcBef>
                <a:spcPts val="1200"/>
              </a:spcBef>
              <a:tabLst>
                <a:tab pos="411480" algn="l"/>
              </a:tabLst>
            </a:pPr>
            <a:r>
              <a:rPr lang="en-US" sz="1800" b="1" spc="-20" dirty="0">
                <a:solidFill>
                  <a:prstClr val="black"/>
                </a:solidFill>
              </a:rPr>
              <a:t>Robert Montoya, </a:t>
            </a:r>
            <a:r>
              <a:rPr lang="en-US" sz="1800" dirty="0"/>
              <a:t>Assistant Professor, Department of Information Studies,</a:t>
            </a:r>
            <a:r>
              <a:rPr lang="en-US" sz="1800" b="1" spc="-20" dirty="0">
                <a:solidFill>
                  <a:prstClr val="black"/>
                </a:solidFill>
              </a:rPr>
              <a:t>  </a:t>
            </a:r>
            <a:r>
              <a:rPr lang="en-US" sz="1800" dirty="0"/>
              <a:t>University of California, Los Angeles (UCLA), </a:t>
            </a:r>
            <a:r>
              <a:rPr lang="en-US" sz="1800" spc="-20" dirty="0">
                <a:solidFill>
                  <a:prstClr val="black"/>
                </a:solidFill>
              </a:rPr>
              <a:t>USA</a:t>
            </a:r>
            <a:endParaRPr lang="en-US" sz="1800" b="1" spc="-20" dirty="0">
              <a:solidFill>
                <a:prstClr val="black"/>
              </a:solidFill>
            </a:endParaRPr>
          </a:p>
          <a:p>
            <a:pPr marL="685800" lvl="1">
              <a:spcBef>
                <a:spcPts val="1200"/>
              </a:spcBef>
              <a:tabLst>
                <a:tab pos="411480" algn="l"/>
              </a:tabLst>
            </a:pPr>
            <a:r>
              <a:rPr lang="en-US" sz="1800" b="1" spc="-20" dirty="0">
                <a:solidFill>
                  <a:prstClr val="black"/>
                </a:solidFill>
              </a:rPr>
              <a:t>Jian Qin , </a:t>
            </a:r>
            <a:r>
              <a:rPr lang="en-US" sz="1800" dirty="0"/>
              <a:t>Professor, School of Information Studies and Program Director, MS in Library and Information Science, Syracuse University</a:t>
            </a:r>
            <a:r>
              <a:rPr lang="en-US" sz="1800" b="1" spc="-20" dirty="0">
                <a:solidFill>
                  <a:prstClr val="black"/>
                </a:solidFill>
              </a:rPr>
              <a:t>, </a:t>
            </a:r>
            <a:r>
              <a:rPr lang="en-US" sz="1800" spc="-20" dirty="0">
                <a:solidFill>
                  <a:prstClr val="black"/>
                </a:solidFill>
              </a:rPr>
              <a:t>Syracuse, NY, USA</a:t>
            </a:r>
          </a:p>
          <a:p>
            <a:pPr marL="685800" lvl="1">
              <a:spcBef>
                <a:spcPts val="1200"/>
              </a:spcBef>
              <a:tabLst>
                <a:tab pos="411480" algn="l"/>
              </a:tabLst>
            </a:pPr>
            <a:r>
              <a:rPr lang="en-US" sz="1800" b="1" spc="-20" dirty="0">
                <a:solidFill>
                  <a:prstClr val="black"/>
                </a:solidFill>
              </a:rPr>
              <a:t>Pauline Rafferty, </a:t>
            </a:r>
            <a:r>
              <a:rPr lang="en-US" sz="1800" spc="-20" dirty="0">
                <a:solidFill>
                  <a:prstClr val="black"/>
                </a:solidFill>
              </a:rPr>
              <a:t>Senior Lecturer,  Department of Information Studies, Aberystwyth University</a:t>
            </a:r>
            <a:r>
              <a:rPr lang="en-US" sz="1800" b="1" spc="-20" dirty="0">
                <a:solidFill>
                  <a:prstClr val="black"/>
                </a:solidFill>
              </a:rPr>
              <a:t>,  </a:t>
            </a:r>
            <a:r>
              <a:rPr lang="en-US" sz="1800" dirty="0"/>
              <a:t>Aberystwyth, Wales, UK</a:t>
            </a:r>
          </a:p>
          <a:p>
            <a:pPr marL="400050" lvl="1" indent="0" algn="r">
              <a:spcBef>
                <a:spcPts val="1200"/>
              </a:spcBef>
              <a:buNone/>
              <a:tabLst>
                <a:tab pos="411480" algn="l"/>
              </a:tabLst>
            </a:pPr>
            <a:r>
              <a:rPr lang="en-US" sz="1800" b="1" spc="-20" dirty="0">
                <a:solidFill>
                  <a:prstClr val="black"/>
                </a:solidFill>
              </a:rPr>
              <a:t>More</a:t>
            </a:r>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spc="-2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3</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1408511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112076"/>
            <a:ext cx="8229600" cy="639762"/>
          </a:xfrm>
        </p:spPr>
        <p:txBody>
          <a:bodyPr/>
          <a:lstStyle/>
          <a:p>
            <a:pPr eaLnBrk="1" hangingPunct="1"/>
            <a:r>
              <a:rPr lang="en-US" sz="3200" b="1" dirty="0"/>
              <a:t>STAC membership</a:t>
            </a:r>
            <a:endParaRPr lang="en-US" altLang="en-US" sz="3200" b="1" dirty="0"/>
          </a:p>
        </p:txBody>
      </p:sp>
      <p:sp>
        <p:nvSpPr>
          <p:cNvPr id="3075" name="Rectangle 3"/>
          <p:cNvSpPr>
            <a:spLocks noGrp="1" noChangeArrowheads="1"/>
          </p:cNvSpPr>
          <p:nvPr>
            <p:ph idx="1"/>
          </p:nvPr>
        </p:nvSpPr>
        <p:spPr>
          <a:xfrm>
            <a:off x="152400" y="783588"/>
            <a:ext cx="8839200" cy="5289550"/>
          </a:xfrm>
        </p:spPr>
        <p:txBody>
          <a:bodyPr/>
          <a:lstStyle/>
          <a:p>
            <a:pPr marL="274320" indent="-274320">
              <a:spcBef>
                <a:spcPts val="1200"/>
              </a:spcBef>
              <a:buNone/>
              <a:tabLst>
                <a:tab pos="411480" algn="l"/>
              </a:tabLst>
            </a:pPr>
            <a:r>
              <a:rPr lang="en-US" sz="2000" dirty="0"/>
              <a:t>•	</a:t>
            </a:r>
            <a:r>
              <a:rPr lang="en-US" sz="2000" b="1" spc="-20" dirty="0"/>
              <a:t>Since July 1, 2021 added the following, continued</a:t>
            </a:r>
          </a:p>
          <a:p>
            <a:pPr marL="685800" lvl="1">
              <a:spcBef>
                <a:spcPts val="900"/>
              </a:spcBef>
              <a:tabLst>
                <a:tab pos="411480" algn="l"/>
              </a:tabLst>
            </a:pPr>
            <a:r>
              <a:rPr lang="en-US" sz="1800" b="1" spc="-20" dirty="0">
                <a:solidFill>
                  <a:prstClr val="black"/>
                </a:solidFill>
              </a:rPr>
              <a:t>Natalia Tognoli, </a:t>
            </a:r>
            <a:r>
              <a:rPr lang="en-US" sz="1800" dirty="0"/>
              <a:t>Professora Adjunta C1, </a:t>
            </a:r>
            <a:r>
              <a:rPr lang="pt-BR" sz="1800"/>
              <a:t>Departamento de Ciência da Informação e no Programa de Pós-Graduação em Ciência da Informação, </a:t>
            </a:r>
            <a:r>
              <a:rPr lang="en-US" sz="1800" dirty="0"/>
              <a:t>Universidade Federal Fluminense, Niterói, Rio de Janeiro state, </a:t>
            </a:r>
            <a:r>
              <a:rPr lang="en-US" sz="1800" spc="-20" dirty="0">
                <a:solidFill>
                  <a:prstClr val="black"/>
                </a:solidFill>
              </a:rPr>
              <a:t>Brazil</a:t>
            </a:r>
            <a:endParaRPr lang="en-US" sz="1800" b="1" spc="-20" dirty="0">
              <a:solidFill>
                <a:prstClr val="black"/>
              </a:solidFill>
            </a:endParaRPr>
          </a:p>
          <a:p>
            <a:pPr marL="685800" lvl="1">
              <a:spcBef>
                <a:spcPts val="900"/>
              </a:spcBef>
              <a:tabLst>
                <a:tab pos="411480" algn="l"/>
              </a:tabLst>
            </a:pPr>
            <a:r>
              <a:rPr lang="en-US" sz="1800" b="1" spc="-20" dirty="0">
                <a:solidFill>
                  <a:prstClr val="black"/>
                </a:solidFill>
              </a:rPr>
              <a:t>Douglas Tudhope, </a:t>
            </a:r>
            <a:r>
              <a:rPr lang="en-US" sz="1800" spc="-20" dirty="0">
                <a:solidFill>
                  <a:prstClr val="black"/>
                </a:solidFill>
              </a:rPr>
              <a:t>Professor, School Of Computing and Mathematics and Faculty of Computing, Engineering and Science, University of South Wales, Pontypridd, Wales, UK</a:t>
            </a:r>
            <a:endParaRPr lang="en-US" sz="1800" b="1" spc="-20" dirty="0">
              <a:solidFill>
                <a:prstClr val="black"/>
              </a:solidFill>
            </a:endParaRPr>
          </a:p>
          <a:p>
            <a:pPr marL="685800" lvl="1">
              <a:spcBef>
                <a:spcPts val="900"/>
              </a:spcBef>
              <a:tabLst>
                <a:tab pos="411480" algn="l"/>
              </a:tabLst>
            </a:pPr>
            <a:r>
              <a:rPr lang="en-US" sz="1800" b="1" spc="-20" dirty="0">
                <a:solidFill>
                  <a:prstClr val="black"/>
                </a:solidFill>
              </a:rPr>
              <a:t>Jonathan Ward, </a:t>
            </a:r>
            <a:r>
              <a:rPr lang="en-US" sz="1800" dirty="0"/>
              <a:t>Senior Editor, Getty Vocabulary Program, Los Angeles, California ,USA</a:t>
            </a:r>
            <a:endParaRPr lang="en-US" sz="1800" b="1" spc="-20" dirty="0">
              <a:solidFill>
                <a:prstClr val="black"/>
              </a:solidFill>
            </a:endParaRPr>
          </a:p>
          <a:p>
            <a:pPr marL="685800" lvl="1">
              <a:spcBef>
                <a:spcPts val="900"/>
              </a:spcBef>
              <a:tabLst>
                <a:tab pos="411480" algn="l"/>
              </a:tabLst>
            </a:pPr>
            <a:r>
              <a:rPr lang="en-US" sz="1800" b="1" spc="-20" dirty="0">
                <a:solidFill>
                  <a:prstClr val="black"/>
                </a:solidFill>
              </a:rPr>
              <a:t>Marcia Zeng, </a:t>
            </a:r>
            <a:r>
              <a:rPr lang="en-US" sz="1800" spc="-20" dirty="0">
                <a:solidFill>
                  <a:prstClr val="black"/>
                </a:solidFill>
              </a:rPr>
              <a:t> Professor,  School of Information,  Kent State University, Kent, Ohio, USA</a:t>
            </a:r>
            <a:endParaRPr lang="en-US" sz="1800" spc="-20" dirty="0"/>
          </a:p>
          <a:p>
            <a:pPr marL="274320" indent="-274320">
              <a:spcBef>
                <a:spcPts val="1800"/>
              </a:spcBef>
              <a:buNone/>
              <a:tabLst>
                <a:tab pos="411480" algn="l"/>
              </a:tabLst>
            </a:pPr>
            <a:r>
              <a:rPr lang="en-US" sz="2000" dirty="0"/>
              <a:t>•	</a:t>
            </a:r>
            <a:r>
              <a:rPr lang="en-US" sz="2000" b="1" spc="-20" dirty="0"/>
              <a:t>By September 2022, plan to add three members not necessarily members of ISKO (yet) from the following areas:</a:t>
            </a:r>
          </a:p>
          <a:p>
            <a:pPr marL="914400" indent="-274320">
              <a:spcBef>
                <a:spcPts val="300"/>
              </a:spcBef>
              <a:buNone/>
              <a:tabLst>
                <a:tab pos="411480" algn="l"/>
              </a:tabLst>
            </a:pPr>
            <a:r>
              <a:rPr lang="en-US" sz="2000" dirty="0"/>
              <a:t>•	</a:t>
            </a:r>
            <a:r>
              <a:rPr lang="en-US" sz="2000" b="1" spc="-20" dirty="0"/>
              <a:t>Ontology Community,</a:t>
            </a:r>
          </a:p>
          <a:p>
            <a:pPr marL="914400" indent="-274320">
              <a:spcBef>
                <a:spcPts val="600"/>
              </a:spcBef>
              <a:buNone/>
              <a:tabLst>
                <a:tab pos="411480" algn="l"/>
              </a:tabLst>
            </a:pPr>
            <a:r>
              <a:rPr lang="en-US" sz="2000" dirty="0"/>
              <a:t>•	</a:t>
            </a:r>
            <a:r>
              <a:rPr lang="en-US" sz="2000" b="1" spc="-20" dirty="0"/>
              <a:t>Linguistics, </a:t>
            </a:r>
          </a:p>
          <a:p>
            <a:pPr marL="914400" indent="-274320">
              <a:spcBef>
                <a:spcPts val="600"/>
              </a:spcBef>
              <a:buNone/>
              <a:tabLst>
                <a:tab pos="411480" algn="l"/>
              </a:tabLst>
            </a:pPr>
            <a:r>
              <a:rPr lang="en-US" sz="2000" dirty="0"/>
              <a:t>•	</a:t>
            </a:r>
            <a:r>
              <a:rPr lang="en-US" sz="2000" b="1" spc="-20" dirty="0"/>
              <a:t>Computer science (data modeling)</a:t>
            </a:r>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spc="-2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4</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2385274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136525"/>
            <a:ext cx="8229600" cy="473075"/>
          </a:xfrm>
        </p:spPr>
        <p:txBody>
          <a:bodyPr/>
          <a:lstStyle/>
          <a:p>
            <a:pPr eaLnBrk="1" hangingPunct="1"/>
            <a:r>
              <a:rPr lang="en-US" sz="3200" b="1" dirty="0"/>
              <a:t>STAC activities. Working groups</a:t>
            </a:r>
            <a:endParaRPr lang="en-US" altLang="en-US" sz="3200" b="1" dirty="0"/>
          </a:p>
        </p:txBody>
      </p:sp>
      <p:sp>
        <p:nvSpPr>
          <p:cNvPr id="3075" name="Rectangle 3"/>
          <p:cNvSpPr>
            <a:spLocks noGrp="1" noChangeArrowheads="1"/>
          </p:cNvSpPr>
          <p:nvPr>
            <p:ph idx="1"/>
          </p:nvPr>
        </p:nvSpPr>
        <p:spPr>
          <a:xfrm>
            <a:off x="-6520" y="692944"/>
            <a:ext cx="8991600" cy="5936456"/>
          </a:xfrm>
        </p:spPr>
        <p:txBody>
          <a:bodyPr/>
          <a:lstStyle/>
          <a:p>
            <a:pPr marL="0" indent="0">
              <a:spcBef>
                <a:spcPts val="1200"/>
              </a:spcBef>
              <a:buNone/>
              <a:tabLst>
                <a:tab pos="411480" algn="l"/>
              </a:tabLst>
            </a:pPr>
            <a:r>
              <a:rPr lang="en-US" sz="2000" dirty="0"/>
              <a:t>Two active STAC working groups and more in formation looking for additional members from ISKO and beyond. Email the chair if interested or know someone who might be interested.</a:t>
            </a:r>
            <a:br>
              <a:rPr lang="en-US" sz="2000" dirty="0"/>
            </a:br>
            <a:r>
              <a:rPr lang="en-US" sz="2000" dirty="0"/>
              <a:t>STAC working groups will produce publications authored by members.</a:t>
            </a:r>
          </a:p>
          <a:p>
            <a:pPr marL="274320" indent="-274320">
              <a:spcBef>
                <a:spcPts val="1200"/>
              </a:spcBef>
              <a:buNone/>
              <a:tabLst>
                <a:tab pos="411480" algn="l"/>
              </a:tabLst>
            </a:pPr>
            <a:r>
              <a:rPr lang="en-US" sz="2000" dirty="0"/>
              <a:t>•	</a:t>
            </a:r>
            <a:r>
              <a:rPr lang="en-US" sz="2000" b="1" dirty="0"/>
              <a:t>Education in Knowledge Organization across disciplines</a:t>
            </a:r>
            <a:br>
              <a:rPr lang="en-US" sz="2000" b="1" dirty="0"/>
            </a:br>
            <a:r>
              <a:rPr lang="en-US" sz="2000" dirty="0"/>
              <a:t>Marcia Zeng &lt;mzeng@kent.edu&gt;, also looking for a co-chair</a:t>
            </a:r>
          </a:p>
          <a:p>
            <a:pPr marL="274320" indent="-274320">
              <a:spcBef>
                <a:spcPts val="1200"/>
              </a:spcBef>
              <a:buNone/>
              <a:tabLst>
                <a:tab pos="411480" algn="l"/>
              </a:tabLst>
            </a:pPr>
            <a:r>
              <a:rPr lang="en-US" sz="2000" dirty="0"/>
              <a:t>•	</a:t>
            </a:r>
            <a:r>
              <a:rPr lang="en-US" sz="2000" b="1" dirty="0"/>
              <a:t>Annual cross-disciplinary review of Knowledge Organization</a:t>
            </a:r>
            <a:br>
              <a:rPr lang="en-US" sz="2000" b="1" dirty="0"/>
            </a:br>
            <a:r>
              <a:rPr lang="en-US" sz="2000" dirty="0"/>
              <a:t>Jonathan Furner &lt;jfurner@ucla.edu&gt;</a:t>
            </a:r>
          </a:p>
          <a:p>
            <a:pPr marL="457200" indent="0">
              <a:spcBef>
                <a:spcPts val="400"/>
              </a:spcBef>
              <a:buNone/>
              <a:tabLst>
                <a:tab pos="411480" algn="l"/>
              </a:tabLst>
            </a:pPr>
            <a:r>
              <a:rPr lang="en-US" sz="1800" b="1" dirty="0"/>
              <a:t>Knowledge Organization Pathfinder </a:t>
            </a:r>
            <a:r>
              <a:rPr lang="en-US" sz="1800" dirty="0"/>
              <a:t>Dagobert Soergel &lt;ds@dsoergel.com&gt;</a:t>
            </a:r>
            <a:br>
              <a:rPr lang="en-US" sz="1800" dirty="0"/>
            </a:br>
            <a:r>
              <a:rPr lang="en-US" sz="1800" dirty="0"/>
              <a:t>Global team of students working under faculty supervision for academic credit.</a:t>
            </a:r>
          </a:p>
          <a:p>
            <a:pPr marL="457200" indent="0">
              <a:spcBef>
                <a:spcPts val="400"/>
              </a:spcBef>
              <a:buNone/>
              <a:tabLst>
                <a:tab pos="411480" algn="l"/>
              </a:tabLst>
            </a:pPr>
            <a:r>
              <a:rPr lang="en-US" sz="1800" dirty="0"/>
              <a:t>Discussions on reviving KO Literature with Inkyung Choi &lt;inkyungc@illinois.edu&gt;</a:t>
            </a:r>
          </a:p>
          <a:p>
            <a:pPr marL="274320" indent="-822960">
              <a:spcBef>
                <a:spcPts val="1200"/>
              </a:spcBef>
              <a:buNone/>
              <a:tabLst>
                <a:tab pos="411480" algn="l"/>
              </a:tabLst>
            </a:pPr>
            <a:r>
              <a:rPr lang="en-US" sz="2000" dirty="0"/>
              <a:t>•	</a:t>
            </a:r>
            <a:r>
              <a:rPr lang="en-US" sz="2000" b="1" spc="-50" dirty="0"/>
              <a:t>Metadata structure, function, and uses </a:t>
            </a:r>
            <a:r>
              <a:rPr lang="en-US" sz="2000" spc="-20" dirty="0">
                <a:solidFill>
                  <a:prstClr val="black"/>
                </a:solidFill>
              </a:rPr>
              <a:t>Jian </a:t>
            </a:r>
            <a:r>
              <a:rPr lang="en-US" sz="2000" spc="-20">
                <a:solidFill>
                  <a:prstClr val="black"/>
                </a:solidFill>
              </a:rPr>
              <a:t>Qin </a:t>
            </a:r>
            <a:r>
              <a:rPr lang="en-US" sz="2000"/>
              <a:t>&lt;jqin@syr.edu&gt;</a:t>
            </a:r>
            <a:endParaRPr lang="en-US" sz="2000" spc="-20">
              <a:solidFill>
                <a:prstClr val="black"/>
              </a:solidFill>
            </a:endParaRPr>
          </a:p>
          <a:p>
            <a:pPr marL="457200" indent="0">
              <a:spcBef>
                <a:spcPts val="400"/>
              </a:spcBef>
              <a:buNone/>
              <a:tabLst>
                <a:tab pos="411480" algn="l"/>
              </a:tabLst>
            </a:pPr>
            <a:r>
              <a:rPr lang="en-US" sz="2000" spc="-50"/>
              <a:t>with </a:t>
            </a:r>
            <a:r>
              <a:rPr lang="en-US" sz="2000" spc="-50" dirty="0"/>
              <a:t>an active subgroup working on</a:t>
            </a:r>
            <a:br>
              <a:rPr lang="en-US" sz="2000" spc="-150" dirty="0"/>
            </a:br>
            <a:r>
              <a:rPr lang="en-US" sz="2000" i="1" spc="-150" dirty="0"/>
              <a:t>Metadata Guidelines for procurement of discovery </a:t>
            </a:r>
            <a:r>
              <a:rPr lang="en-US" sz="2000" i="1" spc="-150"/>
              <a:t>systems </a:t>
            </a:r>
            <a:r>
              <a:rPr lang="en-US" sz="2000" spc="-150"/>
              <a:t> &lt;D.Haynes@napier.ac.uk&gt;</a:t>
            </a:r>
          </a:p>
          <a:p>
            <a:pPr marL="274320" indent="-822960">
              <a:spcBef>
                <a:spcPts val="1200"/>
              </a:spcBef>
              <a:buNone/>
              <a:tabLst>
                <a:tab pos="411480" algn="l"/>
              </a:tabLst>
            </a:pPr>
            <a:r>
              <a:rPr lang="en-US" sz="2000"/>
              <a:t>•	</a:t>
            </a:r>
            <a:r>
              <a:rPr lang="en-US" sz="2000" b="1"/>
              <a:t>KO support for the movement for social justice </a:t>
            </a:r>
            <a:br>
              <a:rPr lang="en-US" sz="2000" b="1"/>
            </a:br>
            <a:r>
              <a:rPr lang="it-IT" sz="1800"/>
              <a:t>NataliaTognoli &lt;nataliatognoli@id.uff.br&gt;</a:t>
            </a:r>
            <a:endParaRPr lang="en-US" sz="1800"/>
          </a:p>
          <a:p>
            <a:pPr marL="274320" indent="-274320">
              <a:spcBef>
                <a:spcPts val="1200"/>
              </a:spcBef>
              <a:buNone/>
              <a:tabLst>
                <a:tab pos="411480" algn="l"/>
              </a:tabLst>
            </a:pPr>
            <a:r>
              <a:rPr lang="en-US" sz="2000"/>
              <a:t>•</a:t>
            </a:r>
            <a:r>
              <a:rPr lang="en-US" sz="2000" dirty="0"/>
              <a:t>	</a:t>
            </a:r>
            <a:r>
              <a:rPr lang="en-US" sz="2000" b="1" spc="-60" dirty="0"/>
              <a:t>More suggested working group topics on the next slide</a:t>
            </a:r>
            <a:endParaRPr lang="en-US" sz="2000" i="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5</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2451170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6725" y="168275"/>
            <a:ext cx="8229600" cy="365125"/>
          </a:xfrm>
        </p:spPr>
        <p:txBody>
          <a:bodyPr/>
          <a:lstStyle/>
          <a:p>
            <a:pPr eaLnBrk="1" hangingPunct="1">
              <a:spcBef>
                <a:spcPts val="0"/>
              </a:spcBef>
            </a:pPr>
            <a:r>
              <a:rPr lang="en-US" sz="2800" b="1" dirty="0"/>
              <a:t>Potential STAC Working Groups</a:t>
            </a:r>
            <a:endParaRPr lang="en-US" altLang="en-US" sz="1800" dirty="0"/>
          </a:p>
        </p:txBody>
      </p:sp>
      <p:sp>
        <p:nvSpPr>
          <p:cNvPr id="3075" name="Rectangle 3"/>
          <p:cNvSpPr>
            <a:spLocks noGrp="1" noChangeArrowheads="1"/>
          </p:cNvSpPr>
          <p:nvPr>
            <p:ph idx="1"/>
          </p:nvPr>
        </p:nvSpPr>
        <p:spPr>
          <a:xfrm>
            <a:off x="304800" y="1447800"/>
            <a:ext cx="8686800" cy="4525963"/>
          </a:xfrm>
        </p:spPr>
        <p:txBody>
          <a:bodyPr/>
          <a:lstStyle/>
          <a:p>
            <a:pPr>
              <a:spcBef>
                <a:spcPts val="800"/>
              </a:spcBef>
              <a:tabLst>
                <a:tab pos="411480" algn="l"/>
              </a:tabLst>
            </a:pPr>
            <a:r>
              <a:rPr lang="en-US" sz="1800" b="1" dirty="0"/>
              <a:t>Knowledge Organization for learning</a:t>
            </a:r>
          </a:p>
          <a:p>
            <a:pPr>
              <a:spcBef>
                <a:spcPts val="800"/>
              </a:spcBef>
              <a:tabLst>
                <a:tab pos="411480" algn="l"/>
              </a:tabLst>
            </a:pPr>
            <a:r>
              <a:rPr lang="en-US" sz="1800" b="1"/>
              <a:t>KO </a:t>
            </a:r>
            <a:r>
              <a:rPr lang="en-US" sz="1800" b="1" dirty="0"/>
              <a:t>support for sustainability</a:t>
            </a:r>
          </a:p>
          <a:p>
            <a:pPr>
              <a:spcBef>
                <a:spcPts val="800"/>
              </a:spcBef>
              <a:tabLst>
                <a:tab pos="411480" algn="l"/>
              </a:tabLst>
            </a:pPr>
            <a:r>
              <a:rPr lang="en-US" sz="1800" b="1" dirty="0"/>
              <a:t>KO  support for crisis management</a:t>
            </a:r>
          </a:p>
          <a:p>
            <a:pPr>
              <a:spcBef>
                <a:spcPts val="800"/>
              </a:spcBef>
              <a:tabLst>
                <a:tab pos="411480" algn="l"/>
              </a:tabLst>
            </a:pPr>
            <a:r>
              <a:rPr lang="en-US" sz="1800" b="1" dirty="0"/>
              <a:t>KO support for dealing with misinformation on social media</a:t>
            </a:r>
          </a:p>
          <a:p>
            <a:pPr>
              <a:spcBef>
                <a:spcPts val="800"/>
              </a:spcBef>
              <a:tabLst>
                <a:tab pos="411480" algn="l"/>
              </a:tabLst>
            </a:pPr>
            <a:r>
              <a:rPr lang="en-US" sz="1800" b="1" dirty="0"/>
              <a:t>KO support for information and education on healthy behavior</a:t>
            </a:r>
          </a:p>
          <a:p>
            <a:pPr>
              <a:spcBef>
                <a:spcPts val="800"/>
              </a:spcBef>
              <a:tabLst>
                <a:tab pos="411480" algn="l"/>
              </a:tabLst>
            </a:pPr>
            <a:r>
              <a:rPr lang="en-US" sz="1800" b="1" dirty="0"/>
              <a:t>KO support for team science, especially interdisciplinary teams</a:t>
            </a:r>
          </a:p>
          <a:p>
            <a:pPr>
              <a:spcBef>
                <a:spcPts val="800"/>
              </a:spcBef>
              <a:tabLst>
                <a:tab pos="411480" algn="l"/>
              </a:tabLst>
            </a:pPr>
            <a:r>
              <a:rPr lang="en-US" sz="1800" b="1" dirty="0"/>
              <a:t>Semantic technologies in publishing, sharing, and accessing KOS</a:t>
            </a:r>
          </a:p>
          <a:p>
            <a:pPr>
              <a:spcBef>
                <a:spcPts val="800"/>
              </a:spcBef>
              <a:tabLst>
                <a:tab pos="411480" algn="l"/>
              </a:tabLst>
            </a:pPr>
            <a:r>
              <a:rPr lang="en-US" sz="1800" b="1" dirty="0"/>
              <a:t>Terminology shifts in KOS and management of semantic shift over-time</a:t>
            </a:r>
          </a:p>
          <a:p>
            <a:pPr>
              <a:spcBef>
                <a:spcPts val="800"/>
              </a:spcBef>
              <a:tabLst>
                <a:tab pos="411480" algn="l"/>
              </a:tabLst>
            </a:pPr>
            <a:r>
              <a:rPr lang="en-US" sz="1800" b="1" dirty="0"/>
              <a:t>KOS representation standards and KOS ontologies</a:t>
            </a:r>
          </a:p>
          <a:p>
            <a:pPr>
              <a:spcBef>
                <a:spcPts val="800"/>
              </a:spcBef>
              <a:tabLst>
                <a:tab pos="411480" algn="l"/>
              </a:tabLst>
            </a:pPr>
            <a:r>
              <a:rPr lang="en-US" sz="1800" b="1" dirty="0"/>
              <a:t>KO and subject access in information retrieval </a:t>
            </a:r>
          </a:p>
          <a:p>
            <a:pPr>
              <a:spcBef>
                <a:spcPts val="800"/>
              </a:spcBef>
              <a:tabLst>
                <a:tab pos="411480" algn="l"/>
              </a:tabLst>
            </a:pPr>
            <a:r>
              <a:rPr lang="en-US" sz="1800" b="1" dirty="0"/>
              <a:t>Information behaviour in relation to KO</a:t>
            </a:r>
          </a:p>
          <a:p>
            <a:pPr>
              <a:spcBef>
                <a:spcPts val="800"/>
              </a:spcBef>
              <a:tabLst>
                <a:tab pos="411480" algn="l"/>
              </a:tabLst>
            </a:pPr>
            <a:r>
              <a:rPr lang="en-US" sz="1800" b="1" dirty="0"/>
              <a:t>KOS visualization/GUI</a:t>
            </a:r>
          </a:p>
          <a:p>
            <a:pPr marL="457200" indent="-457200">
              <a:spcBef>
                <a:spcPts val="1200"/>
              </a:spcBef>
              <a:buNone/>
              <a:tabLst>
                <a:tab pos="411480" algn="l"/>
              </a:tabLst>
            </a:pPr>
            <a:endParaRPr lang="en-US" sz="18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6</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
        <p:nvSpPr>
          <p:cNvPr id="6" name="Rectangle 2">
            <a:extLst>
              <a:ext uri="{FF2B5EF4-FFF2-40B4-BE49-F238E27FC236}">
                <a16:creationId xmlns:a16="http://schemas.microsoft.com/office/drawing/2014/main" id="{929A188E-5198-4C6C-AC64-2AC3A0386B48}"/>
              </a:ext>
            </a:extLst>
          </p:cNvPr>
          <p:cNvSpPr txBox="1">
            <a:spLocks noChangeArrowheads="1"/>
          </p:cNvSpPr>
          <p:nvPr/>
        </p:nvSpPr>
        <p:spPr bwMode="auto">
          <a:xfrm>
            <a:off x="381000" y="608012"/>
            <a:ext cx="8229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spcBef>
                <a:spcPts val="0"/>
              </a:spcBef>
            </a:pPr>
            <a:r>
              <a:rPr lang="en-US" altLang="en-US" sz="1800" dirty="0"/>
              <a:t>If interested in any, email ds@dsoergel.</a:t>
            </a:r>
            <a:r>
              <a:rPr lang="en-US" altLang="en-US" sz="1800"/>
              <a:t>com and </a:t>
            </a:r>
            <a:r>
              <a:rPr lang="en-US" altLang="en-US" sz="1800" dirty="0"/>
              <a:t>aida.slavic@udcc.org</a:t>
            </a:r>
          </a:p>
        </p:txBody>
      </p:sp>
    </p:spTree>
    <p:extLst>
      <p:ext uri="{BB962C8B-B14F-4D97-AF65-F5344CB8AC3E}">
        <p14:creationId xmlns:p14="http://schemas.microsoft.com/office/powerpoint/2010/main" val="368597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83279" y="-76200"/>
            <a:ext cx="8229600" cy="685800"/>
          </a:xfrm>
        </p:spPr>
        <p:txBody>
          <a:bodyPr/>
          <a:lstStyle/>
          <a:p>
            <a:pPr eaLnBrk="1" hangingPunct="1"/>
            <a:r>
              <a:rPr lang="en-US" sz="3200" b="1" dirty="0"/>
              <a:t>ISKO 2024 in Wuhan</a:t>
            </a:r>
            <a:endParaRPr lang="en-US" altLang="en-US" sz="3200" b="1" dirty="0"/>
          </a:p>
        </p:txBody>
      </p:sp>
      <p:sp>
        <p:nvSpPr>
          <p:cNvPr id="3075" name="Rectangle 3"/>
          <p:cNvSpPr>
            <a:spLocks noGrp="1" noChangeArrowheads="1"/>
          </p:cNvSpPr>
          <p:nvPr>
            <p:ph idx="1"/>
          </p:nvPr>
        </p:nvSpPr>
        <p:spPr>
          <a:xfrm>
            <a:off x="228600" y="685800"/>
            <a:ext cx="8686800" cy="5867400"/>
          </a:xfrm>
        </p:spPr>
        <p:txBody>
          <a:bodyPr/>
          <a:lstStyle/>
          <a:p>
            <a:pPr marL="0" indent="0">
              <a:spcBef>
                <a:spcPts val="1200"/>
              </a:spcBef>
              <a:buNone/>
              <a:tabLst>
                <a:tab pos="411480" algn="l"/>
              </a:tabLst>
            </a:pPr>
            <a:r>
              <a:rPr lang="en-US" sz="2000" b="1"/>
              <a:t> STAC </a:t>
            </a:r>
            <a:r>
              <a:rPr lang="en-US" sz="2000" b="1" dirty="0"/>
              <a:t>is charged with overseeing the programmatic organization of the international ISKO biennial conference.</a:t>
            </a:r>
          </a:p>
          <a:p>
            <a:pPr marL="0" indent="0">
              <a:spcBef>
                <a:spcPts val="1200"/>
              </a:spcBef>
              <a:buNone/>
              <a:tabLst>
                <a:tab pos="411480" algn="l"/>
              </a:tabLst>
            </a:pPr>
            <a:r>
              <a:rPr lang="en-US" sz="2000" dirty="0"/>
              <a:t>STAC has a conference working group lead </a:t>
            </a:r>
            <a:r>
              <a:rPr lang="en-US" sz="2000"/>
              <a:t>by </a:t>
            </a:r>
            <a:br>
              <a:rPr lang="en-US" sz="2000"/>
            </a:br>
            <a:r>
              <a:rPr lang="en-US" sz="2000"/>
              <a:t>	</a:t>
            </a:r>
            <a:r>
              <a:rPr lang="pt-BR" sz="2000"/>
              <a:t>Thiago Barros  &lt;sean.vogel@gmail.com&gt;</a:t>
            </a:r>
            <a:br>
              <a:rPr lang="pt-BR" sz="2000"/>
            </a:br>
            <a:r>
              <a:rPr lang="pt-BR" sz="2000"/>
              <a:t>working with the  local organizing committee.</a:t>
            </a:r>
          </a:p>
          <a:p>
            <a:pPr marL="0" indent="0">
              <a:spcBef>
                <a:spcPts val="1200"/>
              </a:spcBef>
              <a:buNone/>
              <a:tabLst>
                <a:tab pos="411480" algn="l"/>
              </a:tabLst>
            </a:pPr>
            <a:r>
              <a:rPr lang="pt-BR" sz="2000"/>
              <a:t>STAC will work with the local organizers to formulate a conference theme and the call for papers</a:t>
            </a:r>
          </a:p>
          <a:p>
            <a:pPr marL="0" indent="0">
              <a:spcBef>
                <a:spcPts val="1200"/>
              </a:spcBef>
              <a:buNone/>
              <a:tabLst>
                <a:tab pos="411480" algn="l"/>
              </a:tabLst>
            </a:pPr>
            <a:r>
              <a:rPr lang="pt-BR" sz="2000" b="1"/>
              <a:t>Preamble</a:t>
            </a:r>
            <a:br>
              <a:rPr lang="pt-BR" sz="2000"/>
            </a:br>
            <a:r>
              <a:rPr lang="pt-BR" sz="2000"/>
              <a:t>It is a given that the scientific and technical conference of a professional organization welcomes submissions on any topic researchers and practitioners in the domain are working on. The conference theme and the specific topics enumerated in the call for papers are in a way supplemental. They express what ISKO members see as important issues in knowledge organization that they would like to hear about at the conference. They might inspire some researchers and practioners to think about how their research and system development might address the issues their peers see as important.</a:t>
            </a:r>
          </a:p>
          <a:p>
            <a:pPr marL="0" indent="0">
              <a:spcBef>
                <a:spcPts val="1200"/>
              </a:spcBef>
              <a:buNone/>
              <a:tabLst>
                <a:tab pos="411480" algn="l"/>
              </a:tabLst>
            </a:pPr>
            <a:r>
              <a:rPr lang="pt-BR" sz="2000" b="1"/>
              <a:t>The theme should also be attractive to non-ISKO members</a:t>
            </a:r>
            <a:endParaRPr lang="en-US" sz="2000" b="1" dirty="0"/>
          </a:p>
          <a:p>
            <a:pPr marL="0" indent="0">
              <a:spcBef>
                <a:spcPts val="1200"/>
              </a:spcBef>
              <a:buNone/>
              <a:tabLst>
                <a:tab pos="411480" algn="l"/>
              </a:tabLst>
            </a:pPr>
            <a:endParaRPr lang="en-US" sz="2000" b="1" dirty="0"/>
          </a:p>
          <a:p>
            <a:pPr marL="0" indent="0">
              <a:spcBef>
                <a:spcPts val="1200"/>
              </a:spcBef>
              <a:buNone/>
              <a:tabLst>
                <a:tab pos="411480" algn="l"/>
              </a:tabLst>
            </a:pPr>
            <a:endParaRPr lang="en-US" sz="2000" b="1" dirty="0"/>
          </a:p>
          <a:p>
            <a:pPr marL="0" indent="0">
              <a:spcBef>
                <a:spcPts val="1200"/>
              </a:spcBef>
              <a:buNone/>
              <a:tabLst>
                <a:tab pos="411480" algn="l"/>
              </a:tabLst>
            </a:pPr>
            <a:endParaRPr lang="en-US" sz="2000" b="1" dirty="0"/>
          </a:p>
          <a:p>
            <a:pPr marL="0" indent="0">
              <a:spcBef>
                <a:spcPts val="1200"/>
              </a:spcBef>
              <a:buNone/>
              <a:tabLst>
                <a:tab pos="411480" algn="l"/>
              </a:tabLst>
            </a:pPr>
            <a:endParaRPr lang="en-US" sz="2000" b="1" dirty="0"/>
          </a:p>
          <a:p>
            <a:pPr marL="0" indent="0">
              <a:spcBef>
                <a:spcPts val="1200"/>
              </a:spcBef>
              <a:buNone/>
              <a:tabLst>
                <a:tab pos="411480" algn="l"/>
              </a:tabLst>
            </a:pPr>
            <a:endParaRPr lang="en-US" sz="2000" b="1" dirty="0"/>
          </a:p>
          <a:p>
            <a:pPr marL="0" indent="0">
              <a:spcBef>
                <a:spcPts val="1200"/>
              </a:spcBef>
              <a:buNone/>
              <a:tabLst>
                <a:tab pos="411480" algn="l"/>
              </a:tabLst>
            </a:pPr>
            <a:endParaRPr lang="en-US" sz="2000" b="1" dirty="0"/>
          </a:p>
          <a:p>
            <a:pPr marL="0" indent="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7</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359543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563562"/>
          </a:xfrm>
        </p:spPr>
        <p:txBody>
          <a:bodyPr/>
          <a:lstStyle/>
          <a:p>
            <a:pPr eaLnBrk="1" hangingPunct="1"/>
            <a:r>
              <a:rPr lang="en-US" sz="3200" b="1" dirty="0"/>
              <a:t>STAC wants to hear from ISKO members</a:t>
            </a:r>
            <a:endParaRPr lang="en-US" altLang="en-US" sz="3200" b="1" dirty="0"/>
          </a:p>
        </p:txBody>
      </p:sp>
      <p:sp>
        <p:nvSpPr>
          <p:cNvPr id="3075" name="Rectangle 3"/>
          <p:cNvSpPr>
            <a:spLocks noGrp="1" noChangeArrowheads="1"/>
          </p:cNvSpPr>
          <p:nvPr>
            <p:ph idx="1"/>
          </p:nvPr>
        </p:nvSpPr>
        <p:spPr>
          <a:xfrm>
            <a:off x="304800" y="1066800"/>
            <a:ext cx="8686800" cy="5181600"/>
          </a:xfrm>
        </p:spPr>
        <p:txBody>
          <a:bodyPr/>
          <a:lstStyle/>
          <a:p>
            <a:pPr marL="0" indent="0">
              <a:spcBef>
                <a:spcPts val="1200"/>
              </a:spcBef>
              <a:buNone/>
              <a:tabLst>
                <a:tab pos="411480" algn="l"/>
              </a:tabLst>
            </a:pPr>
            <a:r>
              <a:rPr lang="en-US" sz="2000" dirty="0"/>
              <a:t>STAC is issuing a call to members, starting now, to submit ideas for a conference theme, for session topics, for topics to include in the call for papers, posters, tutorials, workshops by email </a:t>
            </a:r>
            <a:r>
              <a:rPr lang="en-US" sz="2000"/>
              <a:t>to </a:t>
            </a:r>
          </a:p>
          <a:p>
            <a:pPr marL="0" indent="0">
              <a:spcBef>
                <a:spcPts val="1200"/>
              </a:spcBef>
              <a:buNone/>
              <a:tabLst>
                <a:tab pos="411480" algn="l"/>
              </a:tabLst>
            </a:pPr>
            <a:r>
              <a:rPr lang="en-US" sz="2000"/>
              <a:t>&lt;ds@dsoergel.com&gt;</a:t>
            </a:r>
            <a:r>
              <a:rPr lang="en-US" sz="2000" b="1"/>
              <a:t>, </a:t>
            </a:r>
            <a:r>
              <a:rPr lang="en-US" sz="2000"/>
              <a:t>&lt;aida.slavic@udcc.org&gt;</a:t>
            </a:r>
          </a:p>
          <a:p>
            <a:pPr marL="0" indent="0">
              <a:spcBef>
                <a:spcPts val="0"/>
              </a:spcBef>
              <a:buNone/>
              <a:tabLst>
                <a:tab pos="411480" algn="l"/>
              </a:tabLst>
            </a:pPr>
            <a:br>
              <a:rPr lang="en-US" sz="2000" b="1" dirty="0"/>
            </a:br>
            <a:r>
              <a:rPr lang="en-US" sz="2000" b="1"/>
              <a:t>Deadline Oct. 15, </a:t>
            </a:r>
            <a:r>
              <a:rPr lang="en-US" sz="2000" b="1" dirty="0"/>
              <a:t>2022.</a:t>
            </a:r>
          </a:p>
          <a:p>
            <a:pPr marL="0" indent="0">
              <a:spcBef>
                <a:spcPts val="1200"/>
              </a:spcBef>
              <a:buNone/>
              <a:tabLst>
                <a:tab pos="411480" algn="l"/>
              </a:tabLst>
            </a:pPr>
            <a:r>
              <a:rPr lang="en-US" sz="2000" b="1" dirty="0"/>
              <a:t>STAC will consider all submissions in its deliberations.</a:t>
            </a:r>
          </a:p>
          <a:p>
            <a:pPr marL="0" indent="0">
              <a:spcBef>
                <a:spcPts val="1200"/>
              </a:spcBef>
              <a:buNone/>
              <a:tabLst>
                <a:tab pos="411480" algn="l"/>
              </a:tabLst>
            </a:pPr>
            <a:r>
              <a:rPr lang="en-US" sz="2000" b="1" dirty="0"/>
              <a:t>To "prime the pump", the next slide shows some ideas that have been floated.</a:t>
            </a: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8</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109054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27013"/>
            <a:ext cx="8229600" cy="839787"/>
          </a:xfrm>
        </p:spPr>
        <p:txBody>
          <a:bodyPr/>
          <a:lstStyle/>
          <a:p>
            <a:pPr eaLnBrk="1" hangingPunct="1"/>
            <a:r>
              <a:rPr lang="en-US" sz="2600" b="1" dirty="0"/>
              <a:t>Some sample ideas for a conference theme</a:t>
            </a:r>
            <a:br>
              <a:rPr lang="en-US" sz="2600" b="1" dirty="0"/>
            </a:br>
            <a:r>
              <a:rPr lang="en-US" sz="2600" b="1" dirty="0"/>
              <a:t>and call-for-paper topics</a:t>
            </a:r>
            <a:endParaRPr lang="en-US" altLang="en-US" sz="2600" b="1" dirty="0"/>
          </a:p>
        </p:txBody>
      </p:sp>
      <p:sp>
        <p:nvSpPr>
          <p:cNvPr id="3075" name="Rectangle 3"/>
          <p:cNvSpPr>
            <a:spLocks noGrp="1" noChangeArrowheads="1"/>
          </p:cNvSpPr>
          <p:nvPr>
            <p:ph idx="1"/>
          </p:nvPr>
        </p:nvSpPr>
        <p:spPr>
          <a:xfrm>
            <a:off x="304800" y="1166018"/>
            <a:ext cx="8686800" cy="4525963"/>
          </a:xfrm>
        </p:spPr>
        <p:txBody>
          <a:bodyPr/>
          <a:lstStyle/>
          <a:p>
            <a:pPr>
              <a:spcBef>
                <a:spcPts val="1200"/>
              </a:spcBef>
              <a:tabLst>
                <a:tab pos="411480" algn="l"/>
              </a:tabLst>
            </a:pPr>
            <a:r>
              <a:rPr lang="en-US" sz="2000" b="1" dirty="0"/>
              <a:t>Knowledge Organization for Learning</a:t>
            </a:r>
          </a:p>
          <a:p>
            <a:pPr>
              <a:spcBef>
                <a:spcPts val="1200"/>
              </a:spcBef>
              <a:tabLst>
                <a:tab pos="411480" algn="l"/>
              </a:tabLst>
            </a:pPr>
            <a:r>
              <a:rPr lang="en-US" sz="2000" b="1" dirty="0"/>
              <a:t>Knowledge Organization and Cognition</a:t>
            </a:r>
          </a:p>
          <a:p>
            <a:pPr>
              <a:spcBef>
                <a:spcPts val="1200"/>
              </a:spcBef>
              <a:tabLst>
                <a:tab pos="411480" algn="l"/>
              </a:tabLst>
            </a:pPr>
            <a:r>
              <a:rPr lang="en-US" sz="2000" b="1" dirty="0"/>
              <a:t>Knowledge Organization to Support Machine Learning</a:t>
            </a:r>
          </a:p>
          <a:p>
            <a:pPr>
              <a:spcBef>
                <a:spcPts val="1200"/>
              </a:spcBef>
              <a:tabLst>
                <a:tab pos="411480" algn="l"/>
              </a:tabLst>
            </a:pPr>
            <a:r>
              <a:rPr lang="en-US" sz="2000" b="1" dirty="0"/>
              <a:t>Knowledge Organization for Transparent Artificial Intelligence</a:t>
            </a:r>
          </a:p>
          <a:p>
            <a:pPr>
              <a:spcBef>
                <a:spcPts val="1200"/>
              </a:spcBef>
              <a:tabLst>
                <a:tab pos="411480" algn="l"/>
              </a:tabLst>
            </a:pPr>
            <a:r>
              <a:rPr lang="en-US" sz="2000" b="1" dirty="0"/>
              <a:t>Knowledge Organization to support Natural Language Processing</a:t>
            </a:r>
          </a:p>
          <a:p>
            <a:pPr>
              <a:spcBef>
                <a:spcPts val="1200"/>
              </a:spcBef>
              <a:tabLst>
                <a:tab pos="411480" algn="l"/>
              </a:tabLst>
            </a:pPr>
            <a:r>
              <a:rPr lang="en-US" sz="2000" b="1" dirty="0"/>
              <a:t>Knowledge Organization and Creativity</a:t>
            </a:r>
          </a:p>
          <a:p>
            <a:pPr>
              <a:spcBef>
                <a:spcPts val="1200"/>
              </a:spcBef>
              <a:tabLst>
                <a:tab pos="411480" algn="l"/>
              </a:tabLst>
            </a:pPr>
            <a:r>
              <a:rPr lang="en-US" sz="2000" b="1" dirty="0"/>
              <a:t>Knowledge Organization and Understanding Social Media</a:t>
            </a:r>
          </a:p>
          <a:p>
            <a:pPr>
              <a:spcBef>
                <a:spcPts val="1200"/>
              </a:spcBef>
              <a:tabLst>
                <a:tab pos="411480" algn="l"/>
              </a:tabLst>
            </a:pPr>
            <a:r>
              <a:rPr lang="en-US" sz="2000" b="1" dirty="0"/>
              <a:t>Knowledge Organization for Novel Information Retrieval</a:t>
            </a:r>
          </a:p>
          <a:p>
            <a:pPr>
              <a:spcBef>
                <a:spcPts val="1200"/>
              </a:spcBef>
              <a:tabLst>
                <a:tab pos="411480" algn="l"/>
              </a:tabLst>
            </a:pPr>
            <a:r>
              <a:rPr lang="en-US" sz="2000" b="1" dirty="0"/>
              <a:t>Knowledge Organization to enable many types of user queries </a:t>
            </a:r>
            <a:br>
              <a:rPr lang="en-US" sz="2000" b="1" dirty="0"/>
            </a:br>
            <a:r>
              <a:rPr lang="en-US" sz="2000" b="1" dirty="0"/>
              <a:t>not now supported</a:t>
            </a:r>
          </a:p>
          <a:p>
            <a:pPr>
              <a:spcBef>
                <a:spcPts val="1200"/>
              </a:spcBef>
              <a:tabLst>
                <a:tab pos="411480" algn="l"/>
              </a:tabLst>
            </a:pPr>
            <a:r>
              <a:rPr lang="en-US" sz="2000" b="1" dirty="0"/>
              <a:t>Culture and identity in knowledge organization (ISKO 2000 Toronto)</a:t>
            </a:r>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9</a:t>
            </a:fld>
            <a:endParaRPr lang="en-US" sz="2400" b="1" dirty="0">
              <a:solidFill>
                <a:schemeClr val="tx1"/>
              </a:solidFill>
            </a:endParaRPr>
          </a:p>
        </p:txBody>
      </p:sp>
      <p:sp>
        <p:nvSpPr>
          <p:cNvPr id="5" name="Footer Placeholder 4"/>
          <p:cNvSpPr>
            <a:spLocks noGrp="1"/>
          </p:cNvSpPr>
          <p:nvPr>
            <p:ph type="ftr" sz="quarter" idx="11"/>
          </p:nvPr>
        </p:nvSpPr>
        <p:spPr>
          <a:xfrm>
            <a:off x="2743200" y="6324600"/>
            <a:ext cx="3886200" cy="396875"/>
          </a:xfrm>
        </p:spPr>
        <p:txBody>
          <a:bodyPr/>
          <a:lstStyle/>
          <a:p>
            <a:pPr>
              <a:defRPr/>
            </a:pPr>
            <a:r>
              <a:rPr lang="en-US" dirty="0"/>
              <a:t>Soergel, ISKO-STAC  Report 2021/2022 </a:t>
            </a:r>
          </a:p>
        </p:txBody>
      </p:sp>
    </p:spTree>
    <p:extLst>
      <p:ext uri="{BB962C8B-B14F-4D97-AF65-F5344CB8AC3E}">
        <p14:creationId xmlns:p14="http://schemas.microsoft.com/office/powerpoint/2010/main" val="31690567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M&amp;quot;&quot;/&gt;&lt;property id=&quot;20307&quot; value=&quot;256&quot;/&gt;&lt;/object&gt;&lt;object type=&quot;3&quot; unique_id=&quot;10005&quot;&gt;&lt;property id=&quot;20148&quot; value=&quot;5&quot;/&gt;&lt;property id=&quot;20300&quot; value=&quot;Slide 2 - &amp;quot;T&amp;quot;&quot;/&gt;&lt;property id=&quot;20307&quot; value=&quot;25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17843</TotalTime>
  <Words>1238</Words>
  <Application>Microsoft Office PowerPoint</Application>
  <PresentationFormat>On-screen Show (4:3)</PresentationFormat>
  <Paragraphs>124</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Unicode MS</vt:lpstr>
      <vt:lpstr>Times New Roman</vt:lpstr>
      <vt:lpstr>Office Theme</vt:lpstr>
      <vt:lpstr>ISKO Scientific and Technical Advisory Council  Observing knowledge organization scholarship and applications  Annual Report 2021/2022  (ISKO Annual Meeting 2022-07-08</vt:lpstr>
      <vt:lpstr>Call for participation in STAC work</vt:lpstr>
      <vt:lpstr>STAC membership</vt:lpstr>
      <vt:lpstr>STAC membership</vt:lpstr>
      <vt:lpstr>STAC activities. Working groups</vt:lpstr>
      <vt:lpstr>Potential STAC Working Groups</vt:lpstr>
      <vt:lpstr>ISKO 2024 in Wuhan</vt:lpstr>
      <vt:lpstr>STAC wants to hear from ISKO members</vt:lpstr>
      <vt:lpstr>Some sample ideas for a conference theme and call-for-paper topics</vt:lpstr>
      <vt:lpstr>The ISKO database KO literature</vt:lpstr>
      <vt:lpstr>Thank you  Questions  https://www.isko.org/stac/</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Default</dc:creator>
  <cp:lastModifiedBy>DS</cp:lastModifiedBy>
  <cp:revision>240</cp:revision>
  <dcterms:created xsi:type="dcterms:W3CDTF">2002-10-21T17:52:26Z</dcterms:created>
  <dcterms:modified xsi:type="dcterms:W3CDTF">2022-07-19T17:22:37Z</dcterms:modified>
</cp:coreProperties>
</file>