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5"/>
  </p:notesMasterIdLst>
  <p:sldIdLst>
    <p:sldId id="256" r:id="rId2"/>
    <p:sldId id="258" r:id="rId3"/>
    <p:sldId id="276" r:id="rId4"/>
    <p:sldId id="269" r:id="rId5"/>
    <p:sldId id="277" r:id="rId6"/>
    <p:sldId id="273" r:id="rId7"/>
    <p:sldId id="279" r:id="rId8"/>
    <p:sldId id="270" r:id="rId9"/>
    <p:sldId id="282" r:id="rId10"/>
    <p:sldId id="280" r:id="rId11"/>
    <p:sldId id="281" r:id="rId12"/>
    <p:sldId id="271" r:id="rId13"/>
    <p:sldId id="266" r:id="rId14"/>
  </p:sldIdLst>
  <p:sldSz cx="9144000" cy="6858000" type="screen4x3"/>
  <p:notesSz cx="6858000" cy="9144000"/>
  <p:custDataLst>
    <p:tags r:id="rId16"/>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0A8"/>
    <a:srgbClr val="00487E"/>
    <a:srgbClr val="000000"/>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4" autoAdjust="0"/>
    <p:restoredTop sz="92067" autoAdjust="0"/>
  </p:normalViewPr>
  <p:slideViewPr>
    <p:cSldViewPr>
      <p:cViewPr varScale="1">
        <p:scale>
          <a:sx n="78" d="100"/>
          <a:sy n="78" d="100"/>
        </p:scale>
        <p:origin x="1524" y="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dirty="0"/>
          </a:p>
        </p:txBody>
      </p:sp>
      <p:sp>
        <p:nvSpPr>
          <p:cNvPr id="296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dirty="0"/>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97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dirty="0"/>
          </a:p>
        </p:txBody>
      </p:sp>
      <p:sp>
        <p:nvSpPr>
          <p:cNvPr id="297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EF586700-55D7-4C00-89F1-551F57E3841D}" type="slidenum">
              <a:rPr lang="en-US"/>
              <a:pPr>
                <a:defRPr/>
              </a:pPr>
              <a:t>‹#›</a:t>
            </a:fld>
            <a:endParaRPr lang="en-US" dirty="0"/>
          </a:p>
        </p:txBody>
      </p:sp>
    </p:spTree>
    <p:extLst>
      <p:ext uri="{BB962C8B-B14F-4D97-AF65-F5344CB8AC3E}">
        <p14:creationId xmlns:p14="http://schemas.microsoft.com/office/powerpoint/2010/main" val="24209119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10FEBC60-99AA-4907-A3ED-23A6FAFB3F94}" type="slidenum">
              <a:rPr lang="en-US" altLang="en-US" smtClean="0">
                <a:cs typeface="Arial" charset="0"/>
              </a:rPr>
              <a:pPr eaLnBrk="1" hangingPunct="1">
                <a:spcBef>
                  <a:spcPct val="0"/>
                </a:spcBef>
              </a:pPr>
              <a:t>1</a:t>
            </a:fld>
            <a:endParaRPr lang="en-US" altLang="en-US" dirty="0">
              <a:cs typeface="Arial"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10</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8625109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11</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35982765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12</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8963471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13</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396638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2</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3</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956812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4</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387240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5</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626988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6</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22783709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7</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25924444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8</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3880634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9</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3465927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Soergel, </a:t>
            </a:r>
          </a:p>
        </p:txBody>
      </p:sp>
      <p:sp>
        <p:nvSpPr>
          <p:cNvPr id="6" name="Slide Number Placeholder 5"/>
          <p:cNvSpPr>
            <a:spLocks noGrp="1"/>
          </p:cNvSpPr>
          <p:nvPr>
            <p:ph type="sldNum" sz="quarter" idx="12"/>
          </p:nvPr>
        </p:nvSpPr>
        <p:spPr/>
        <p:txBody>
          <a:bodyPr/>
          <a:lstStyle>
            <a:lvl1pPr>
              <a:defRPr/>
            </a:lvl1pPr>
          </a:lstStyle>
          <a:p>
            <a:pPr>
              <a:defRPr/>
            </a:pPr>
            <a:fld id="{A51ED197-8E4D-4C10-904C-E1192D59B02A}" type="slidenum">
              <a:rPr lang="en-US"/>
              <a:pPr>
                <a:defRPr/>
              </a:pPr>
              <a:t>‹#›</a:t>
            </a:fld>
            <a:endParaRPr lang="en-US" dirty="0"/>
          </a:p>
        </p:txBody>
      </p:sp>
    </p:spTree>
    <p:extLst>
      <p:ext uri="{BB962C8B-B14F-4D97-AF65-F5344CB8AC3E}">
        <p14:creationId xmlns:p14="http://schemas.microsoft.com/office/powerpoint/2010/main" val="3441597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Soergel, </a:t>
            </a:r>
          </a:p>
        </p:txBody>
      </p:sp>
      <p:sp>
        <p:nvSpPr>
          <p:cNvPr id="6" name="Slide Number Placeholder 5"/>
          <p:cNvSpPr>
            <a:spLocks noGrp="1"/>
          </p:cNvSpPr>
          <p:nvPr>
            <p:ph type="sldNum" sz="quarter" idx="12"/>
          </p:nvPr>
        </p:nvSpPr>
        <p:spPr/>
        <p:txBody>
          <a:bodyPr/>
          <a:lstStyle>
            <a:lvl1pPr>
              <a:defRPr/>
            </a:lvl1pPr>
          </a:lstStyle>
          <a:p>
            <a:pPr>
              <a:defRPr/>
            </a:pPr>
            <a:fld id="{F439C16C-382B-49D1-A677-E3D7525A765D}" type="slidenum">
              <a:rPr lang="en-US"/>
              <a:pPr>
                <a:defRPr/>
              </a:pPr>
              <a:t>‹#›</a:t>
            </a:fld>
            <a:endParaRPr lang="en-US" dirty="0"/>
          </a:p>
        </p:txBody>
      </p:sp>
    </p:spTree>
    <p:extLst>
      <p:ext uri="{BB962C8B-B14F-4D97-AF65-F5344CB8AC3E}">
        <p14:creationId xmlns:p14="http://schemas.microsoft.com/office/powerpoint/2010/main" val="747097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Soergel, </a:t>
            </a:r>
          </a:p>
        </p:txBody>
      </p:sp>
      <p:sp>
        <p:nvSpPr>
          <p:cNvPr id="6" name="Slide Number Placeholder 5"/>
          <p:cNvSpPr>
            <a:spLocks noGrp="1"/>
          </p:cNvSpPr>
          <p:nvPr>
            <p:ph type="sldNum" sz="quarter" idx="12"/>
          </p:nvPr>
        </p:nvSpPr>
        <p:spPr/>
        <p:txBody>
          <a:bodyPr/>
          <a:lstStyle>
            <a:lvl1pPr>
              <a:defRPr/>
            </a:lvl1pPr>
          </a:lstStyle>
          <a:p>
            <a:pPr>
              <a:defRPr/>
            </a:pPr>
            <a:fld id="{211BE036-DE43-4985-88F3-8EC2E13A9647}" type="slidenum">
              <a:rPr lang="en-US"/>
              <a:pPr>
                <a:defRPr/>
              </a:pPr>
              <a:t>‹#›</a:t>
            </a:fld>
            <a:endParaRPr lang="en-US" dirty="0"/>
          </a:p>
        </p:txBody>
      </p:sp>
    </p:spTree>
    <p:extLst>
      <p:ext uri="{BB962C8B-B14F-4D97-AF65-F5344CB8AC3E}">
        <p14:creationId xmlns:p14="http://schemas.microsoft.com/office/powerpoint/2010/main" val="1848879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Soergel, </a:t>
            </a:r>
          </a:p>
        </p:txBody>
      </p:sp>
      <p:sp>
        <p:nvSpPr>
          <p:cNvPr id="6" name="Slide Number Placeholder 5"/>
          <p:cNvSpPr>
            <a:spLocks noGrp="1"/>
          </p:cNvSpPr>
          <p:nvPr>
            <p:ph type="sldNum" sz="quarter" idx="12"/>
          </p:nvPr>
        </p:nvSpPr>
        <p:spPr/>
        <p:txBody>
          <a:bodyPr/>
          <a:lstStyle>
            <a:lvl1pPr>
              <a:defRPr/>
            </a:lvl1pPr>
          </a:lstStyle>
          <a:p>
            <a:pPr>
              <a:defRPr/>
            </a:pPr>
            <a:fld id="{57EE87AE-6641-4822-8AD0-5A4CB4EB59F9}" type="slidenum">
              <a:rPr lang="en-US"/>
              <a:pPr>
                <a:defRPr/>
              </a:pPr>
              <a:t>‹#›</a:t>
            </a:fld>
            <a:endParaRPr lang="en-US" dirty="0"/>
          </a:p>
        </p:txBody>
      </p:sp>
    </p:spTree>
    <p:extLst>
      <p:ext uri="{BB962C8B-B14F-4D97-AF65-F5344CB8AC3E}">
        <p14:creationId xmlns:p14="http://schemas.microsoft.com/office/powerpoint/2010/main" val="3145289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Soergel, </a:t>
            </a:r>
          </a:p>
        </p:txBody>
      </p:sp>
      <p:sp>
        <p:nvSpPr>
          <p:cNvPr id="6" name="Slide Number Placeholder 5"/>
          <p:cNvSpPr>
            <a:spLocks noGrp="1"/>
          </p:cNvSpPr>
          <p:nvPr>
            <p:ph type="sldNum" sz="quarter" idx="12"/>
          </p:nvPr>
        </p:nvSpPr>
        <p:spPr/>
        <p:txBody>
          <a:bodyPr/>
          <a:lstStyle>
            <a:lvl1pPr>
              <a:defRPr/>
            </a:lvl1pPr>
          </a:lstStyle>
          <a:p>
            <a:pPr>
              <a:defRPr/>
            </a:pPr>
            <a:fld id="{1D7DC65C-DA3C-48A2-96F1-92B629F23479}" type="slidenum">
              <a:rPr lang="en-US"/>
              <a:pPr>
                <a:defRPr/>
              </a:pPr>
              <a:t>‹#›</a:t>
            </a:fld>
            <a:endParaRPr lang="en-US" dirty="0"/>
          </a:p>
        </p:txBody>
      </p:sp>
    </p:spTree>
    <p:extLst>
      <p:ext uri="{BB962C8B-B14F-4D97-AF65-F5344CB8AC3E}">
        <p14:creationId xmlns:p14="http://schemas.microsoft.com/office/powerpoint/2010/main" val="2828441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Soergel, </a:t>
            </a:r>
          </a:p>
        </p:txBody>
      </p:sp>
      <p:sp>
        <p:nvSpPr>
          <p:cNvPr id="7" name="Slide Number Placeholder 5"/>
          <p:cNvSpPr>
            <a:spLocks noGrp="1"/>
          </p:cNvSpPr>
          <p:nvPr>
            <p:ph type="sldNum" sz="quarter" idx="12"/>
          </p:nvPr>
        </p:nvSpPr>
        <p:spPr/>
        <p:txBody>
          <a:bodyPr/>
          <a:lstStyle>
            <a:lvl1pPr>
              <a:defRPr/>
            </a:lvl1pPr>
          </a:lstStyle>
          <a:p>
            <a:pPr>
              <a:defRPr/>
            </a:pPr>
            <a:fld id="{1E46F42F-A3CF-464D-970B-2A6FF42F170F}" type="slidenum">
              <a:rPr lang="en-US"/>
              <a:pPr>
                <a:defRPr/>
              </a:pPr>
              <a:t>‹#›</a:t>
            </a:fld>
            <a:endParaRPr lang="en-US" dirty="0"/>
          </a:p>
        </p:txBody>
      </p:sp>
    </p:spTree>
    <p:extLst>
      <p:ext uri="{BB962C8B-B14F-4D97-AF65-F5344CB8AC3E}">
        <p14:creationId xmlns:p14="http://schemas.microsoft.com/office/powerpoint/2010/main" val="574076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dirty="0"/>
              <a:t>Soergel, </a:t>
            </a:r>
          </a:p>
        </p:txBody>
      </p:sp>
      <p:sp>
        <p:nvSpPr>
          <p:cNvPr id="9" name="Slide Number Placeholder 5"/>
          <p:cNvSpPr>
            <a:spLocks noGrp="1"/>
          </p:cNvSpPr>
          <p:nvPr>
            <p:ph type="sldNum" sz="quarter" idx="12"/>
          </p:nvPr>
        </p:nvSpPr>
        <p:spPr/>
        <p:txBody>
          <a:bodyPr/>
          <a:lstStyle>
            <a:lvl1pPr>
              <a:defRPr/>
            </a:lvl1pPr>
          </a:lstStyle>
          <a:p>
            <a:pPr>
              <a:defRPr/>
            </a:pPr>
            <a:fld id="{A3429627-C201-4461-A6FF-00A4D1E4308A}" type="slidenum">
              <a:rPr lang="en-US"/>
              <a:pPr>
                <a:defRPr/>
              </a:pPr>
              <a:t>‹#›</a:t>
            </a:fld>
            <a:endParaRPr lang="en-US" dirty="0"/>
          </a:p>
        </p:txBody>
      </p:sp>
    </p:spTree>
    <p:extLst>
      <p:ext uri="{BB962C8B-B14F-4D97-AF65-F5344CB8AC3E}">
        <p14:creationId xmlns:p14="http://schemas.microsoft.com/office/powerpoint/2010/main" val="1052593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dirty="0"/>
              <a:t>Soergel, </a:t>
            </a:r>
          </a:p>
        </p:txBody>
      </p:sp>
      <p:sp>
        <p:nvSpPr>
          <p:cNvPr id="5" name="Slide Number Placeholder 5"/>
          <p:cNvSpPr>
            <a:spLocks noGrp="1"/>
          </p:cNvSpPr>
          <p:nvPr>
            <p:ph type="sldNum" sz="quarter" idx="12"/>
          </p:nvPr>
        </p:nvSpPr>
        <p:spPr/>
        <p:txBody>
          <a:bodyPr/>
          <a:lstStyle>
            <a:lvl1pPr>
              <a:defRPr/>
            </a:lvl1pPr>
          </a:lstStyle>
          <a:p>
            <a:pPr>
              <a:defRPr/>
            </a:pPr>
            <a:fld id="{B82057BB-ED53-41DE-8CFB-6CEAE86AD98B}" type="slidenum">
              <a:rPr lang="en-US"/>
              <a:pPr>
                <a:defRPr/>
              </a:pPr>
              <a:t>‹#›</a:t>
            </a:fld>
            <a:endParaRPr lang="en-US" dirty="0"/>
          </a:p>
        </p:txBody>
      </p:sp>
    </p:spTree>
    <p:extLst>
      <p:ext uri="{BB962C8B-B14F-4D97-AF65-F5344CB8AC3E}">
        <p14:creationId xmlns:p14="http://schemas.microsoft.com/office/powerpoint/2010/main" val="4212753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dirty="0"/>
              <a:t>Soergel, </a:t>
            </a:r>
          </a:p>
        </p:txBody>
      </p:sp>
      <p:sp>
        <p:nvSpPr>
          <p:cNvPr id="4" name="Slide Number Placeholder 5"/>
          <p:cNvSpPr>
            <a:spLocks noGrp="1"/>
          </p:cNvSpPr>
          <p:nvPr>
            <p:ph type="sldNum" sz="quarter" idx="12"/>
          </p:nvPr>
        </p:nvSpPr>
        <p:spPr/>
        <p:txBody>
          <a:bodyPr/>
          <a:lstStyle>
            <a:lvl1pPr>
              <a:defRPr/>
            </a:lvl1pPr>
          </a:lstStyle>
          <a:p>
            <a:pPr>
              <a:defRPr/>
            </a:pPr>
            <a:fld id="{BEDF5A40-C29F-43F4-99C2-7530706503AE}" type="slidenum">
              <a:rPr lang="en-US"/>
              <a:pPr>
                <a:defRPr/>
              </a:pPr>
              <a:t>‹#›</a:t>
            </a:fld>
            <a:endParaRPr lang="en-US" dirty="0"/>
          </a:p>
        </p:txBody>
      </p:sp>
    </p:spTree>
    <p:extLst>
      <p:ext uri="{BB962C8B-B14F-4D97-AF65-F5344CB8AC3E}">
        <p14:creationId xmlns:p14="http://schemas.microsoft.com/office/powerpoint/2010/main" val="2518047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Soergel, </a:t>
            </a:r>
          </a:p>
        </p:txBody>
      </p:sp>
      <p:sp>
        <p:nvSpPr>
          <p:cNvPr id="7" name="Slide Number Placeholder 5"/>
          <p:cNvSpPr>
            <a:spLocks noGrp="1"/>
          </p:cNvSpPr>
          <p:nvPr>
            <p:ph type="sldNum" sz="quarter" idx="12"/>
          </p:nvPr>
        </p:nvSpPr>
        <p:spPr/>
        <p:txBody>
          <a:bodyPr/>
          <a:lstStyle>
            <a:lvl1pPr>
              <a:defRPr/>
            </a:lvl1pPr>
          </a:lstStyle>
          <a:p>
            <a:pPr>
              <a:defRPr/>
            </a:pPr>
            <a:fld id="{F5854D9B-79E7-4837-92C6-954FA45C2DBC}" type="slidenum">
              <a:rPr lang="en-US"/>
              <a:pPr>
                <a:defRPr/>
              </a:pPr>
              <a:t>‹#›</a:t>
            </a:fld>
            <a:endParaRPr lang="en-US" dirty="0"/>
          </a:p>
        </p:txBody>
      </p:sp>
    </p:spTree>
    <p:extLst>
      <p:ext uri="{BB962C8B-B14F-4D97-AF65-F5344CB8AC3E}">
        <p14:creationId xmlns:p14="http://schemas.microsoft.com/office/powerpoint/2010/main" val="2144212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Soergel, </a:t>
            </a:r>
          </a:p>
        </p:txBody>
      </p:sp>
      <p:sp>
        <p:nvSpPr>
          <p:cNvPr id="7" name="Slide Number Placeholder 5"/>
          <p:cNvSpPr>
            <a:spLocks noGrp="1"/>
          </p:cNvSpPr>
          <p:nvPr>
            <p:ph type="sldNum" sz="quarter" idx="12"/>
          </p:nvPr>
        </p:nvSpPr>
        <p:spPr/>
        <p:txBody>
          <a:bodyPr/>
          <a:lstStyle>
            <a:lvl1pPr>
              <a:defRPr/>
            </a:lvl1pPr>
          </a:lstStyle>
          <a:p>
            <a:pPr>
              <a:defRPr/>
            </a:pPr>
            <a:fld id="{DB7FFEEF-EF0B-46C7-888A-B4C39DD658A2}" type="slidenum">
              <a:rPr lang="en-US"/>
              <a:pPr>
                <a:defRPr/>
              </a:pPr>
              <a:t>‹#›</a:t>
            </a:fld>
            <a:endParaRPr lang="en-US" dirty="0"/>
          </a:p>
        </p:txBody>
      </p:sp>
    </p:spTree>
    <p:extLst>
      <p:ext uri="{BB962C8B-B14F-4D97-AF65-F5344CB8AC3E}">
        <p14:creationId xmlns:p14="http://schemas.microsoft.com/office/powerpoint/2010/main" val="3168871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dirty="0"/>
              <a:t>Soergel, </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2D063B9-9158-4DE9-8D3A-807FAEA5A68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1437" y="1066800"/>
            <a:ext cx="9067800" cy="2667000"/>
          </a:xfrm>
        </p:spPr>
        <p:txBody>
          <a:bodyPr/>
          <a:lstStyle/>
          <a:p>
            <a:pPr eaLnBrk="1" hangingPunct="1">
              <a:spcBef>
                <a:spcPts val="2400"/>
              </a:spcBef>
            </a:pPr>
            <a:r>
              <a:rPr lang="en-US" altLang="en-US" sz="3100" b="1" dirty="0">
                <a:latin typeface="Arial Unicode MS" pitchFamily="34" charset="-122"/>
              </a:rPr>
              <a:t>ISKO Scientific and Technical Advisory Council</a:t>
            </a:r>
            <a:br>
              <a:rPr lang="en-US" altLang="en-US" sz="3100" b="1" dirty="0">
                <a:latin typeface="Arial Unicode MS" pitchFamily="34" charset="-122"/>
              </a:rPr>
            </a:br>
            <a:br>
              <a:rPr lang="en-US" altLang="en-US" sz="1000" b="1" dirty="0">
                <a:latin typeface="Arial Unicode MS" pitchFamily="34" charset="-122"/>
              </a:rPr>
            </a:br>
            <a:r>
              <a:rPr lang="en-US" altLang="en-US" sz="2400" dirty="0">
                <a:latin typeface="Arial Unicode MS" pitchFamily="34" charset="-122"/>
              </a:rPr>
              <a:t>Observing knowledge organization scholarship and applications</a:t>
            </a:r>
            <a:br>
              <a:rPr lang="en-US" altLang="en-US" sz="2800" b="1" dirty="0">
                <a:latin typeface="Arial Unicode MS" pitchFamily="34" charset="-122"/>
              </a:rPr>
            </a:br>
            <a:br>
              <a:rPr lang="en-US" altLang="en-US" sz="2800" b="1" dirty="0">
                <a:latin typeface="Arial Unicode MS" pitchFamily="34" charset="-122"/>
              </a:rPr>
            </a:br>
            <a:r>
              <a:rPr lang="en-US" altLang="en-US" sz="2800" b="1" dirty="0">
                <a:latin typeface="Arial Unicode MS" pitchFamily="34" charset="-122"/>
              </a:rPr>
              <a:t>Annual Report 2022/2023 </a:t>
            </a:r>
            <a:br>
              <a:rPr lang="en-US" altLang="en-US" sz="2800" b="1" dirty="0">
                <a:latin typeface="Arial Unicode MS" pitchFamily="34" charset="-122"/>
              </a:rPr>
            </a:br>
            <a:r>
              <a:rPr lang="en-US" altLang="en-US" sz="2400" dirty="0">
                <a:latin typeface="Arial Unicode MS" pitchFamily="34" charset="-122"/>
              </a:rPr>
              <a:t>(ISKO Annual Meeting 2023-07-10</a:t>
            </a:r>
          </a:p>
        </p:txBody>
      </p:sp>
      <p:sp>
        <p:nvSpPr>
          <p:cNvPr id="2051" name="Rectangle 3"/>
          <p:cNvSpPr>
            <a:spLocks noGrp="1" noChangeArrowheads="1"/>
          </p:cNvSpPr>
          <p:nvPr>
            <p:ph type="subTitle" idx="1"/>
          </p:nvPr>
        </p:nvSpPr>
        <p:spPr>
          <a:xfrm>
            <a:off x="71437" y="4070350"/>
            <a:ext cx="4114800" cy="1676400"/>
          </a:xfrm>
        </p:spPr>
        <p:txBody>
          <a:bodyPr/>
          <a:lstStyle/>
          <a:p>
            <a:pPr eaLnBrk="1" hangingPunct="1"/>
            <a:r>
              <a:rPr lang="en-US" altLang="en-US" sz="2400" b="1" dirty="0">
                <a:solidFill>
                  <a:schemeClr val="tx1"/>
                </a:solidFill>
              </a:rPr>
              <a:t>Dagobert Soergel, chair</a:t>
            </a:r>
          </a:p>
          <a:p>
            <a:pPr eaLnBrk="1" hangingPunct="1"/>
            <a:r>
              <a:rPr lang="en-US" altLang="en-US" sz="1800" dirty="0">
                <a:solidFill>
                  <a:schemeClr val="tx1"/>
                </a:solidFill>
              </a:rPr>
              <a:t>Department of Information Science</a:t>
            </a:r>
            <a:br>
              <a:rPr lang="en-US" altLang="en-US" sz="1800" dirty="0">
                <a:solidFill>
                  <a:schemeClr val="tx1"/>
                </a:solidFill>
              </a:rPr>
            </a:br>
            <a:r>
              <a:rPr lang="en-US" altLang="en-US" sz="1800" dirty="0">
                <a:solidFill>
                  <a:schemeClr val="tx1"/>
                </a:solidFill>
              </a:rPr>
              <a:t>Graduate School of Education </a:t>
            </a:r>
            <a:br>
              <a:rPr lang="en-US" altLang="en-US" sz="1800" dirty="0">
                <a:solidFill>
                  <a:schemeClr val="tx1"/>
                </a:solidFill>
              </a:rPr>
            </a:br>
            <a:r>
              <a:rPr lang="en-US" altLang="en-US" sz="1800" dirty="0">
                <a:solidFill>
                  <a:schemeClr val="tx1"/>
                </a:solidFill>
              </a:rPr>
              <a:t>University at Buffalo</a:t>
            </a:r>
          </a:p>
        </p:txBody>
      </p:sp>
      <p:sp>
        <p:nvSpPr>
          <p:cNvPr id="2" name="Slide Number Placeholder 5"/>
          <p:cNvSpPr>
            <a:spLocks noGrp="1"/>
          </p:cNvSpPr>
          <p:nvPr>
            <p:ph type="sldNum" sz="quarter" idx="12"/>
          </p:nvPr>
        </p:nvSpPr>
        <p:spPr/>
        <p:txBody>
          <a:bodyPr/>
          <a:lstStyle/>
          <a:p>
            <a:pPr>
              <a:defRPr/>
            </a:pPr>
            <a:fld id="{1B0FB0E2-C547-4681-B10C-D23869DD0159}" type="slidenum">
              <a:rPr lang="en-US" sz="2400" b="1">
                <a:solidFill>
                  <a:schemeClr val="tx1"/>
                </a:solidFill>
              </a:rPr>
              <a:pPr>
                <a:defRPr/>
              </a:pPr>
              <a:t>1</a:t>
            </a:fld>
            <a:endParaRPr lang="en-US" sz="2400" b="1" dirty="0">
              <a:solidFill>
                <a:schemeClr val="tx1"/>
              </a:solidFill>
            </a:endParaRPr>
          </a:p>
        </p:txBody>
      </p:sp>
      <p:sp>
        <p:nvSpPr>
          <p:cNvPr id="9" name="Rectangle 3">
            <a:extLst>
              <a:ext uri="{FF2B5EF4-FFF2-40B4-BE49-F238E27FC236}">
                <a16:creationId xmlns:a16="http://schemas.microsoft.com/office/drawing/2014/main" id="{F5E0BC7F-0255-4E08-B7D7-088FC0FC8851}"/>
              </a:ext>
            </a:extLst>
          </p:cNvPr>
          <p:cNvSpPr txBox="1">
            <a:spLocks noChangeArrowheads="1"/>
          </p:cNvSpPr>
          <p:nvPr/>
        </p:nvSpPr>
        <p:spPr bwMode="auto">
          <a:xfrm>
            <a:off x="4186237" y="4070350"/>
            <a:ext cx="48006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eaLnBrk="1" hangingPunct="1"/>
            <a:r>
              <a:rPr lang="en-US" altLang="en-US" sz="2400" b="1" dirty="0">
                <a:solidFill>
                  <a:schemeClr val="tx1"/>
                </a:solidFill>
                <a:latin typeface="+mj-lt"/>
              </a:rPr>
              <a:t>Aida Slavic, vice-chair</a:t>
            </a:r>
          </a:p>
          <a:p>
            <a:pPr eaLnBrk="1" hangingPunct="1">
              <a:spcBef>
                <a:spcPts val="432"/>
              </a:spcBef>
            </a:pPr>
            <a:r>
              <a:rPr lang="en-US" sz="1800" spc="-30" dirty="0">
                <a:solidFill>
                  <a:schemeClr val="tx1"/>
                </a:solidFill>
              </a:rPr>
              <a:t>Editor-in-chief, Universal Decimal Classification</a:t>
            </a:r>
            <a:br>
              <a:rPr lang="en-US" sz="1800" spc="-30" dirty="0">
                <a:solidFill>
                  <a:schemeClr val="tx1"/>
                </a:solidFill>
              </a:rPr>
            </a:br>
            <a:r>
              <a:rPr lang="en-US" sz="1800" spc="-50" dirty="0">
                <a:solidFill>
                  <a:schemeClr val="tx1"/>
                </a:solidFill>
              </a:rPr>
              <a:t>Dept. of Information &amp; Communication Sciences </a:t>
            </a:r>
            <a:br>
              <a:rPr lang="en-US" sz="1800" spc="-50" dirty="0">
                <a:solidFill>
                  <a:schemeClr val="tx1"/>
                </a:solidFill>
              </a:rPr>
            </a:br>
            <a:r>
              <a:rPr lang="en-US" sz="1800" spc="-30" dirty="0">
                <a:solidFill>
                  <a:schemeClr val="tx1"/>
                </a:solidFill>
              </a:rPr>
              <a:t>University of Zagreb</a:t>
            </a:r>
            <a:endParaRPr lang="en-US" altLang="en-US" sz="2000" spc="-30" dirty="0">
              <a:solidFill>
                <a:schemeClr val="tx1"/>
              </a:solidFill>
            </a:endParaRPr>
          </a:p>
        </p:txBody>
      </p:sp>
      <p:sp>
        <p:nvSpPr>
          <p:cNvPr id="6" name="Footer Placeholder 4">
            <a:extLst>
              <a:ext uri="{FF2B5EF4-FFF2-40B4-BE49-F238E27FC236}">
                <a16:creationId xmlns:a16="http://schemas.microsoft.com/office/drawing/2014/main" id="{09C17A90-0329-4F1F-8F8A-A0051DB17479}"/>
              </a:ext>
            </a:extLst>
          </p:cNvPr>
          <p:cNvSpPr>
            <a:spLocks noGrp="1"/>
          </p:cNvSpPr>
          <p:nvPr>
            <p:ph type="ftr" sz="quarter" idx="11"/>
          </p:nvPr>
        </p:nvSpPr>
        <p:spPr>
          <a:xfrm>
            <a:off x="2743200" y="6324600"/>
            <a:ext cx="3886200" cy="396875"/>
          </a:xfrm>
        </p:spPr>
        <p:txBody>
          <a:bodyPr/>
          <a:lstStyle/>
          <a:p>
            <a:pPr>
              <a:defRPr/>
            </a:pPr>
            <a:r>
              <a:rPr lang="en-US" dirty="0"/>
              <a:t>Soergel, ISKO-STAC  Report 2022/2023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33400" y="136525"/>
            <a:ext cx="8229600" cy="1082675"/>
          </a:xfrm>
        </p:spPr>
        <p:txBody>
          <a:bodyPr/>
          <a:lstStyle/>
          <a:p>
            <a:pPr eaLnBrk="1" hangingPunct="1"/>
            <a:r>
              <a:rPr lang="en-US" sz="3200" b="1" dirty="0"/>
              <a:t>Annual cross-disciplinary </a:t>
            </a:r>
            <a:br>
              <a:rPr lang="en-US" sz="3200" b="1" dirty="0"/>
            </a:br>
            <a:r>
              <a:rPr lang="en-US" sz="3200" b="1" dirty="0"/>
              <a:t>Review of Knowledge Organization</a:t>
            </a:r>
            <a:endParaRPr lang="en-US" altLang="en-US" sz="3200" b="1" dirty="0"/>
          </a:p>
        </p:txBody>
      </p:sp>
      <p:sp>
        <p:nvSpPr>
          <p:cNvPr id="3075" name="Rectangle 3"/>
          <p:cNvSpPr>
            <a:spLocks noGrp="1" noChangeArrowheads="1"/>
          </p:cNvSpPr>
          <p:nvPr>
            <p:ph idx="1"/>
          </p:nvPr>
        </p:nvSpPr>
        <p:spPr>
          <a:xfrm>
            <a:off x="76200" y="1524000"/>
            <a:ext cx="8991600" cy="4800600"/>
          </a:xfrm>
        </p:spPr>
        <p:txBody>
          <a:bodyPr/>
          <a:lstStyle/>
          <a:p>
            <a:pPr marL="0" indent="0">
              <a:spcBef>
                <a:spcPts val="1200"/>
              </a:spcBef>
              <a:buNone/>
              <a:tabLst>
                <a:tab pos="411480" algn="l"/>
              </a:tabLst>
            </a:pPr>
            <a:r>
              <a:rPr lang="en-US" sz="1800" b="1" dirty="0"/>
              <a:t>Goal:</a:t>
            </a:r>
            <a:r>
              <a:rPr lang="en-US" sz="1800" dirty="0"/>
              <a:t> </a:t>
            </a:r>
            <a:r>
              <a:rPr lang="en-US" sz="1800" b="1" dirty="0"/>
              <a:t>Publish an </a:t>
            </a:r>
            <a:r>
              <a:rPr lang="en-US" sz="1800" b="1" dirty="0">
                <a:solidFill>
                  <a:srgbClr val="C00000"/>
                </a:solidFill>
              </a:rPr>
              <a:t>Annual Review </a:t>
            </a:r>
            <a:r>
              <a:rPr lang="en-US" sz="1800" b="1" dirty="0"/>
              <a:t>of the global literature in the field of </a:t>
            </a:r>
            <a:r>
              <a:rPr lang="en-US" sz="1800" b="1" dirty="0">
                <a:solidFill>
                  <a:srgbClr val="C00000"/>
                </a:solidFill>
              </a:rPr>
              <a:t>Knowledge Organization</a:t>
            </a:r>
            <a:r>
              <a:rPr lang="en-US" sz="1800" b="1" dirty="0"/>
              <a:t>, broadly defined (</a:t>
            </a:r>
            <a:r>
              <a:rPr lang="en-US" sz="1800" b="1" dirty="0">
                <a:solidFill>
                  <a:srgbClr val="C00000"/>
                </a:solidFill>
              </a:rPr>
              <a:t>ARKO</a:t>
            </a:r>
            <a:r>
              <a:rPr lang="en-US" sz="1800" b="1" dirty="0"/>
              <a:t>)</a:t>
            </a:r>
            <a:r>
              <a:rPr lang="en-US" sz="1800" dirty="0"/>
              <a:t> </a:t>
            </a:r>
          </a:p>
          <a:p>
            <a:pPr marL="0" indent="0">
              <a:spcBef>
                <a:spcPts val="1200"/>
              </a:spcBef>
              <a:buNone/>
              <a:tabLst>
                <a:tab pos="411480" algn="l"/>
              </a:tabLst>
            </a:pPr>
            <a:r>
              <a:rPr lang="en-US" sz="1800" dirty="0"/>
              <a:t>The review will consist of </a:t>
            </a:r>
          </a:p>
          <a:p>
            <a:pPr>
              <a:spcBef>
                <a:spcPts val="0"/>
              </a:spcBef>
              <a:tabLst>
                <a:tab pos="411480" algn="l"/>
              </a:tabLst>
            </a:pPr>
            <a:r>
              <a:rPr lang="en-US" sz="1800" dirty="0"/>
              <a:t>sections on KO concepts as they are treated in the literatures of several disciplines </a:t>
            </a:r>
          </a:p>
          <a:p>
            <a:pPr>
              <a:spcBef>
                <a:spcPts val="0"/>
              </a:spcBef>
              <a:tabLst>
                <a:tab pos="411480" algn="l"/>
              </a:tabLst>
            </a:pPr>
            <a:r>
              <a:rPr lang="en-US" sz="1800" dirty="0"/>
              <a:t>sections focusing on specific national/regional literatures written by local experts</a:t>
            </a:r>
          </a:p>
          <a:p>
            <a:pPr marL="0" indent="0">
              <a:spcBef>
                <a:spcPts val="1200"/>
              </a:spcBef>
              <a:buNone/>
              <a:tabLst>
                <a:tab pos="411480" algn="l"/>
              </a:tabLst>
            </a:pPr>
            <a:r>
              <a:rPr lang="en-US" sz="1800" dirty="0"/>
              <a:t>The review will be edited and compiled by an international board of co-editors working with two co-editors-in-chief. It will be submitted </a:t>
            </a:r>
          </a:p>
          <a:p>
            <a:pPr>
              <a:spcBef>
                <a:spcPts val="0"/>
              </a:spcBef>
              <a:tabLst>
                <a:tab pos="411480" algn="l"/>
              </a:tabLst>
            </a:pPr>
            <a:r>
              <a:rPr lang="en-US" sz="1800" dirty="0"/>
              <a:t>to </a:t>
            </a:r>
            <a:r>
              <a:rPr lang="en-US" sz="1800" i="1" dirty="0"/>
              <a:t>Knowledge Organization </a:t>
            </a:r>
            <a:r>
              <a:rPr lang="en-US" sz="1800" dirty="0"/>
              <a:t>for publication in English  </a:t>
            </a:r>
          </a:p>
          <a:p>
            <a:pPr>
              <a:spcBef>
                <a:spcPts val="0"/>
              </a:spcBef>
              <a:tabLst>
                <a:tab pos="411480" algn="l"/>
              </a:tabLst>
            </a:pPr>
            <a:r>
              <a:rPr lang="en-US" sz="1800" dirty="0"/>
              <a:t>to a journal TBD for publication in Mandarin</a:t>
            </a:r>
          </a:p>
          <a:p>
            <a:pPr marL="0" indent="0">
              <a:spcBef>
                <a:spcPts val="600"/>
              </a:spcBef>
              <a:buNone/>
              <a:tabLst>
                <a:tab pos="411480" algn="l"/>
              </a:tabLst>
            </a:pPr>
            <a:r>
              <a:rPr lang="en-US" sz="1800" b="1" dirty="0"/>
              <a:t>Co-editors-in-chief:</a:t>
            </a:r>
          </a:p>
          <a:p>
            <a:pPr marL="0" indent="0">
              <a:spcBef>
                <a:spcPts val="0"/>
              </a:spcBef>
              <a:buNone/>
              <a:tabLst>
                <a:tab pos="411480" algn="l"/>
              </a:tabLst>
            </a:pPr>
            <a:r>
              <a:rPr lang="en-US" sz="1800" dirty="0"/>
              <a:t>Jonathan Furner (University of California, Los Angeles) &lt;jfurner@ucla.edu&gt;</a:t>
            </a:r>
          </a:p>
          <a:p>
            <a:pPr marL="0" indent="0">
              <a:spcBef>
                <a:spcPts val="0"/>
              </a:spcBef>
              <a:buNone/>
              <a:tabLst>
                <a:tab pos="411480" algn="l"/>
              </a:tabLst>
            </a:pPr>
            <a:r>
              <a:rPr lang="en-US" sz="1800" dirty="0"/>
              <a:t>Junzhi Jia (Renmin University of China, Beijing) &lt;junzhij@163.com&gt;</a:t>
            </a:r>
          </a:p>
          <a:p>
            <a:pPr marL="0" indent="0">
              <a:spcBef>
                <a:spcPts val="1200"/>
              </a:spcBef>
              <a:buNone/>
              <a:tabLst>
                <a:tab pos="411480" algn="l"/>
              </a:tabLst>
            </a:pPr>
            <a:r>
              <a:rPr lang="en-US" sz="1800" b="1" dirty="0"/>
              <a:t>Possibly an associated project: Knowledge Organization Pathfinder </a:t>
            </a:r>
            <a:br>
              <a:rPr lang="en-US" sz="1800" b="1" dirty="0"/>
            </a:br>
            <a:r>
              <a:rPr lang="en-US" sz="1800" dirty="0"/>
              <a:t>Dagobert Soergel &lt;ds@dsoergel.com&gt;</a:t>
            </a:r>
            <a:br>
              <a:rPr lang="en-US" sz="1800" dirty="0"/>
            </a:br>
            <a:r>
              <a:rPr lang="en-US" sz="1800" dirty="0"/>
              <a:t>Global team of students working under faculty supervision for academic credit.</a:t>
            </a:r>
          </a:p>
          <a:p>
            <a:pPr marL="274320" indent="-82296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10</a:t>
            </a:fld>
            <a:endParaRPr lang="en-US" sz="2400" b="1" dirty="0">
              <a:solidFill>
                <a:schemeClr val="tx1"/>
              </a:solidFill>
            </a:endParaRPr>
          </a:p>
        </p:txBody>
      </p:sp>
      <p:sp>
        <p:nvSpPr>
          <p:cNvPr id="6" name="Footer Placeholder 4">
            <a:extLst>
              <a:ext uri="{FF2B5EF4-FFF2-40B4-BE49-F238E27FC236}">
                <a16:creationId xmlns:a16="http://schemas.microsoft.com/office/drawing/2014/main" id="{B09C283E-F273-489F-BEC4-64C744761D2D}"/>
              </a:ext>
            </a:extLst>
          </p:cNvPr>
          <p:cNvSpPr>
            <a:spLocks noGrp="1"/>
          </p:cNvSpPr>
          <p:nvPr>
            <p:ph type="ftr" sz="quarter" idx="11"/>
          </p:nvPr>
        </p:nvSpPr>
        <p:spPr>
          <a:xfrm>
            <a:off x="2743200" y="6324600"/>
            <a:ext cx="3886200" cy="396875"/>
          </a:xfrm>
        </p:spPr>
        <p:txBody>
          <a:bodyPr/>
          <a:lstStyle/>
          <a:p>
            <a:pPr>
              <a:defRPr/>
            </a:pPr>
            <a:r>
              <a:rPr lang="en-US" dirty="0"/>
              <a:t>Soergel, ISKO-STAC  Report 2022/2023</a:t>
            </a:r>
          </a:p>
        </p:txBody>
      </p:sp>
    </p:spTree>
    <p:extLst>
      <p:ext uri="{BB962C8B-B14F-4D97-AF65-F5344CB8AC3E}">
        <p14:creationId xmlns:p14="http://schemas.microsoft.com/office/powerpoint/2010/main" val="3118814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04800" y="685800"/>
            <a:ext cx="8229600" cy="473075"/>
          </a:xfrm>
        </p:spPr>
        <p:txBody>
          <a:bodyPr/>
          <a:lstStyle/>
          <a:p>
            <a:pPr eaLnBrk="1" hangingPunct="1"/>
            <a:r>
              <a:rPr lang="en-US" sz="3200" b="1" dirty="0"/>
              <a:t>Metadata structure, function, and uses</a:t>
            </a:r>
            <a:endParaRPr lang="en-US" altLang="en-US" sz="3200" b="1" dirty="0"/>
          </a:p>
        </p:txBody>
      </p:sp>
      <p:sp>
        <p:nvSpPr>
          <p:cNvPr id="3075" name="Rectangle 3"/>
          <p:cNvSpPr>
            <a:spLocks noGrp="1" noChangeArrowheads="1"/>
          </p:cNvSpPr>
          <p:nvPr>
            <p:ph idx="1"/>
          </p:nvPr>
        </p:nvSpPr>
        <p:spPr>
          <a:xfrm>
            <a:off x="0" y="1676400"/>
            <a:ext cx="8991600" cy="1600200"/>
          </a:xfrm>
        </p:spPr>
        <p:txBody>
          <a:bodyPr/>
          <a:lstStyle/>
          <a:p>
            <a:pPr marL="274320" indent="-822960">
              <a:spcBef>
                <a:spcPts val="1200"/>
              </a:spcBef>
              <a:buNone/>
              <a:tabLst>
                <a:tab pos="411480" algn="l"/>
              </a:tabLst>
            </a:pPr>
            <a:r>
              <a:rPr lang="en-US" sz="2000" spc="-20" dirty="0">
                <a:solidFill>
                  <a:prstClr val="black"/>
                </a:solidFill>
              </a:rPr>
              <a:t>Jian Qin </a:t>
            </a:r>
            <a:r>
              <a:rPr lang="en-US" sz="2000" dirty="0"/>
              <a:t>&lt;jqin@syr.edu&gt;</a:t>
            </a:r>
          </a:p>
          <a:p>
            <a:pPr marL="457200" indent="-457200">
              <a:spcBef>
                <a:spcPts val="1200"/>
              </a:spcBef>
              <a:buNone/>
              <a:tabLst>
                <a:tab pos="411480" algn="l"/>
              </a:tabLst>
            </a:pPr>
            <a:r>
              <a:rPr lang="en-US" sz="2000" spc="-50" dirty="0"/>
              <a:t>with an active subgroup working on</a:t>
            </a:r>
            <a:br>
              <a:rPr lang="en-US" sz="2000" spc="-150" dirty="0"/>
            </a:br>
            <a:r>
              <a:rPr lang="en-US" sz="2000" i="1" spc="-150" dirty="0"/>
              <a:t>Metadata Guidelines for procurement of discovery systems </a:t>
            </a:r>
            <a:r>
              <a:rPr lang="en-US" sz="2000" spc="-150" dirty="0"/>
              <a:t> &lt;D.Haynes@napier.ac.uk&gt;</a:t>
            </a:r>
          </a:p>
          <a:p>
            <a:pPr marL="274320" indent="-82296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11</a:t>
            </a:fld>
            <a:endParaRPr lang="en-US" sz="2400" b="1" dirty="0">
              <a:solidFill>
                <a:schemeClr val="tx1"/>
              </a:solidFill>
            </a:endParaRPr>
          </a:p>
        </p:txBody>
      </p:sp>
      <p:sp>
        <p:nvSpPr>
          <p:cNvPr id="6" name="Footer Placeholder 4">
            <a:extLst>
              <a:ext uri="{FF2B5EF4-FFF2-40B4-BE49-F238E27FC236}">
                <a16:creationId xmlns:a16="http://schemas.microsoft.com/office/drawing/2014/main" id="{B09C283E-F273-489F-BEC4-64C744761D2D}"/>
              </a:ext>
            </a:extLst>
          </p:cNvPr>
          <p:cNvSpPr>
            <a:spLocks noGrp="1"/>
          </p:cNvSpPr>
          <p:nvPr>
            <p:ph type="ftr" sz="quarter" idx="11"/>
          </p:nvPr>
        </p:nvSpPr>
        <p:spPr>
          <a:xfrm>
            <a:off x="2743200" y="6324600"/>
            <a:ext cx="3886200" cy="396875"/>
          </a:xfrm>
        </p:spPr>
        <p:txBody>
          <a:bodyPr/>
          <a:lstStyle/>
          <a:p>
            <a:pPr>
              <a:defRPr/>
            </a:pPr>
            <a:r>
              <a:rPr lang="en-US" dirty="0"/>
              <a:t>Soergel, ISKO-STAC  Report 2022/2023</a:t>
            </a:r>
          </a:p>
        </p:txBody>
      </p:sp>
    </p:spTree>
    <p:extLst>
      <p:ext uri="{BB962C8B-B14F-4D97-AF65-F5344CB8AC3E}">
        <p14:creationId xmlns:p14="http://schemas.microsoft.com/office/powerpoint/2010/main" val="94939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310483"/>
            <a:ext cx="8229600" cy="365125"/>
          </a:xfrm>
        </p:spPr>
        <p:txBody>
          <a:bodyPr/>
          <a:lstStyle/>
          <a:p>
            <a:pPr eaLnBrk="1" hangingPunct="1">
              <a:spcBef>
                <a:spcPts val="0"/>
              </a:spcBef>
            </a:pPr>
            <a:r>
              <a:rPr lang="en-US" sz="2800" b="1" dirty="0"/>
              <a:t>More ideas for working group topics</a:t>
            </a:r>
            <a:endParaRPr lang="en-US" altLang="en-US" sz="1800" dirty="0"/>
          </a:p>
        </p:txBody>
      </p:sp>
      <p:sp>
        <p:nvSpPr>
          <p:cNvPr id="3075" name="Rectangle 3"/>
          <p:cNvSpPr>
            <a:spLocks noGrp="1" noChangeArrowheads="1"/>
          </p:cNvSpPr>
          <p:nvPr>
            <p:ph idx="1"/>
          </p:nvPr>
        </p:nvSpPr>
        <p:spPr>
          <a:xfrm>
            <a:off x="304800" y="1349540"/>
            <a:ext cx="8686800" cy="4525963"/>
          </a:xfrm>
        </p:spPr>
        <p:txBody>
          <a:bodyPr/>
          <a:lstStyle/>
          <a:p>
            <a:pPr>
              <a:spcBef>
                <a:spcPts val="800"/>
              </a:spcBef>
              <a:tabLst>
                <a:tab pos="411480" algn="l"/>
              </a:tabLst>
            </a:pPr>
            <a:r>
              <a:rPr lang="en-US" sz="1800" b="1" dirty="0"/>
              <a:t>KO support for the movement for social justice </a:t>
            </a:r>
            <a:r>
              <a:rPr lang="en-US" sz="1800" dirty="0"/>
              <a:t>&lt;nataliatognoli@id.uff.br&gt;</a:t>
            </a:r>
          </a:p>
          <a:p>
            <a:pPr>
              <a:spcBef>
                <a:spcPts val="800"/>
              </a:spcBef>
              <a:tabLst>
                <a:tab pos="411480" algn="l"/>
              </a:tabLst>
            </a:pPr>
            <a:r>
              <a:rPr lang="en-US" sz="1800" b="1" dirty="0"/>
              <a:t>Knowledge Organization for learning</a:t>
            </a:r>
          </a:p>
          <a:p>
            <a:pPr>
              <a:spcBef>
                <a:spcPts val="800"/>
              </a:spcBef>
              <a:tabLst>
                <a:tab pos="411480" algn="l"/>
              </a:tabLst>
            </a:pPr>
            <a:r>
              <a:rPr lang="en-US" sz="1800" b="1" dirty="0"/>
              <a:t>KO support for sustainability</a:t>
            </a:r>
          </a:p>
          <a:p>
            <a:pPr>
              <a:spcBef>
                <a:spcPts val="800"/>
              </a:spcBef>
              <a:tabLst>
                <a:tab pos="411480" algn="l"/>
              </a:tabLst>
            </a:pPr>
            <a:r>
              <a:rPr lang="en-US" sz="1800" b="1" dirty="0"/>
              <a:t>KO  support for crisis management</a:t>
            </a:r>
          </a:p>
          <a:p>
            <a:pPr>
              <a:spcBef>
                <a:spcPts val="800"/>
              </a:spcBef>
              <a:tabLst>
                <a:tab pos="411480" algn="l"/>
              </a:tabLst>
            </a:pPr>
            <a:r>
              <a:rPr lang="en-US" sz="1800" b="1" dirty="0"/>
              <a:t>KO support for dealing with misinformation on social media</a:t>
            </a:r>
          </a:p>
          <a:p>
            <a:pPr>
              <a:spcBef>
                <a:spcPts val="800"/>
              </a:spcBef>
              <a:tabLst>
                <a:tab pos="411480" algn="l"/>
              </a:tabLst>
            </a:pPr>
            <a:r>
              <a:rPr lang="en-US" sz="1800" b="1" dirty="0"/>
              <a:t>KO support for information and education on healthy behavior</a:t>
            </a:r>
          </a:p>
          <a:p>
            <a:pPr>
              <a:spcBef>
                <a:spcPts val="800"/>
              </a:spcBef>
              <a:tabLst>
                <a:tab pos="411480" algn="l"/>
              </a:tabLst>
            </a:pPr>
            <a:r>
              <a:rPr lang="en-US" sz="1800" b="1" dirty="0"/>
              <a:t>KO support for team science, especially interdisciplinary teams</a:t>
            </a:r>
          </a:p>
          <a:p>
            <a:pPr>
              <a:spcBef>
                <a:spcPts val="800"/>
              </a:spcBef>
              <a:tabLst>
                <a:tab pos="411480" algn="l"/>
              </a:tabLst>
            </a:pPr>
            <a:r>
              <a:rPr lang="en-US" sz="1800" b="1" dirty="0"/>
              <a:t>Semantic technologies in publishing, sharing, and accessing KOS</a:t>
            </a:r>
          </a:p>
          <a:p>
            <a:pPr>
              <a:spcBef>
                <a:spcPts val="800"/>
              </a:spcBef>
              <a:tabLst>
                <a:tab pos="411480" algn="l"/>
              </a:tabLst>
            </a:pPr>
            <a:r>
              <a:rPr lang="en-US" sz="1800" b="1" dirty="0"/>
              <a:t>Terminology shifts in KOS and management of semantic shift over-time</a:t>
            </a:r>
          </a:p>
          <a:p>
            <a:pPr>
              <a:spcBef>
                <a:spcPts val="800"/>
              </a:spcBef>
              <a:tabLst>
                <a:tab pos="411480" algn="l"/>
              </a:tabLst>
            </a:pPr>
            <a:r>
              <a:rPr lang="en-US" sz="1800" b="1" dirty="0"/>
              <a:t>KOS representation standards and KOS ontologies</a:t>
            </a:r>
          </a:p>
          <a:p>
            <a:pPr>
              <a:spcBef>
                <a:spcPts val="800"/>
              </a:spcBef>
              <a:tabLst>
                <a:tab pos="411480" algn="l"/>
              </a:tabLst>
            </a:pPr>
            <a:r>
              <a:rPr lang="en-US" sz="1800" b="1" dirty="0"/>
              <a:t>KO and subject access in information retrieval </a:t>
            </a:r>
          </a:p>
          <a:p>
            <a:pPr>
              <a:spcBef>
                <a:spcPts val="800"/>
              </a:spcBef>
              <a:tabLst>
                <a:tab pos="411480" algn="l"/>
              </a:tabLst>
            </a:pPr>
            <a:r>
              <a:rPr lang="en-US" sz="1800" b="1" dirty="0"/>
              <a:t>Information behaviour in relation to KO</a:t>
            </a:r>
          </a:p>
          <a:p>
            <a:pPr>
              <a:spcBef>
                <a:spcPts val="800"/>
              </a:spcBef>
              <a:tabLst>
                <a:tab pos="411480" algn="l"/>
              </a:tabLst>
            </a:pPr>
            <a:r>
              <a:rPr lang="en-US" sz="1800" b="1" dirty="0"/>
              <a:t>KOS visualization/GUI</a:t>
            </a:r>
          </a:p>
          <a:p>
            <a:pPr marL="457200" indent="-457200">
              <a:spcBef>
                <a:spcPts val="1200"/>
              </a:spcBef>
              <a:buNone/>
              <a:tabLst>
                <a:tab pos="411480" algn="l"/>
              </a:tabLst>
            </a:pPr>
            <a:endParaRPr lang="en-US" sz="1800" b="1"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12</a:t>
            </a:fld>
            <a:endParaRPr lang="en-US" sz="2400" b="1" dirty="0">
              <a:solidFill>
                <a:schemeClr val="tx1"/>
              </a:solidFill>
            </a:endParaRPr>
          </a:p>
        </p:txBody>
      </p:sp>
      <p:sp>
        <p:nvSpPr>
          <p:cNvPr id="6" name="Rectangle 2">
            <a:extLst>
              <a:ext uri="{FF2B5EF4-FFF2-40B4-BE49-F238E27FC236}">
                <a16:creationId xmlns:a16="http://schemas.microsoft.com/office/drawing/2014/main" id="{929A188E-5198-4C6C-AC64-2AC3A0386B48}"/>
              </a:ext>
            </a:extLst>
          </p:cNvPr>
          <p:cNvSpPr txBox="1">
            <a:spLocks noChangeArrowheads="1"/>
          </p:cNvSpPr>
          <p:nvPr/>
        </p:nvSpPr>
        <p:spPr bwMode="auto">
          <a:xfrm>
            <a:off x="304800" y="811297"/>
            <a:ext cx="8229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spcBef>
                <a:spcPts val="0"/>
              </a:spcBef>
            </a:pPr>
            <a:r>
              <a:rPr lang="en-US" altLang="en-US" sz="1800" dirty="0"/>
              <a:t>If interested in any, email ds@dsoergel.com and aida.slavic@udcc.org</a:t>
            </a:r>
          </a:p>
        </p:txBody>
      </p:sp>
      <p:sp>
        <p:nvSpPr>
          <p:cNvPr id="7" name="Footer Placeholder 4">
            <a:extLst>
              <a:ext uri="{FF2B5EF4-FFF2-40B4-BE49-F238E27FC236}">
                <a16:creationId xmlns:a16="http://schemas.microsoft.com/office/drawing/2014/main" id="{D91C9580-A545-431D-953A-2FC9B2FBAC26}"/>
              </a:ext>
            </a:extLst>
          </p:cNvPr>
          <p:cNvSpPr>
            <a:spLocks noGrp="1"/>
          </p:cNvSpPr>
          <p:nvPr>
            <p:ph type="ftr" sz="quarter" idx="11"/>
          </p:nvPr>
        </p:nvSpPr>
        <p:spPr>
          <a:xfrm>
            <a:off x="2743200" y="6324600"/>
            <a:ext cx="3886200" cy="396875"/>
          </a:xfrm>
        </p:spPr>
        <p:txBody>
          <a:bodyPr/>
          <a:lstStyle/>
          <a:p>
            <a:pPr>
              <a:defRPr/>
            </a:pPr>
            <a:r>
              <a:rPr lang="en-US" dirty="0"/>
              <a:t>Soergel, ISKO-STAC  Report 2022/2023</a:t>
            </a:r>
          </a:p>
        </p:txBody>
      </p:sp>
    </p:spTree>
    <p:extLst>
      <p:ext uri="{BB962C8B-B14F-4D97-AF65-F5344CB8AC3E}">
        <p14:creationId xmlns:p14="http://schemas.microsoft.com/office/powerpoint/2010/main" val="3685976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1143000"/>
            <a:ext cx="8229600" cy="4068762"/>
          </a:xfrm>
        </p:spPr>
        <p:txBody>
          <a:bodyPr/>
          <a:lstStyle/>
          <a:p>
            <a:pPr eaLnBrk="1" hangingPunct="1"/>
            <a:r>
              <a:rPr lang="en-US" sz="3200" b="1" dirty="0"/>
              <a:t>Thank you</a:t>
            </a:r>
            <a:br>
              <a:rPr lang="en-US" sz="3200" b="1" dirty="0"/>
            </a:br>
            <a:br>
              <a:rPr lang="en-US" sz="3200" b="1" dirty="0"/>
            </a:br>
            <a:r>
              <a:rPr lang="en-US" sz="3200" b="1" dirty="0"/>
              <a:t>Questions</a:t>
            </a:r>
            <a:br>
              <a:rPr lang="en-US" sz="3200" b="1" dirty="0"/>
            </a:br>
            <a:br>
              <a:rPr lang="en-US" sz="3200" b="1" dirty="0"/>
            </a:br>
            <a:r>
              <a:rPr lang="en-US" sz="3200" b="1" dirty="0"/>
              <a:t>https://www.isko.org/stac/</a:t>
            </a:r>
            <a:endParaRPr lang="en-US" altLang="en-US" sz="3200" b="1"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13</a:t>
            </a:fld>
            <a:endParaRPr lang="en-US" sz="2400" b="1" dirty="0">
              <a:solidFill>
                <a:schemeClr val="tx1"/>
              </a:solidFill>
            </a:endParaRPr>
          </a:p>
        </p:txBody>
      </p:sp>
      <p:sp>
        <p:nvSpPr>
          <p:cNvPr id="6" name="Footer Placeholder 4">
            <a:extLst>
              <a:ext uri="{FF2B5EF4-FFF2-40B4-BE49-F238E27FC236}">
                <a16:creationId xmlns:a16="http://schemas.microsoft.com/office/drawing/2014/main" id="{509FDD02-15FA-4615-9255-0B6A7013A660}"/>
              </a:ext>
            </a:extLst>
          </p:cNvPr>
          <p:cNvSpPr>
            <a:spLocks noGrp="1"/>
          </p:cNvSpPr>
          <p:nvPr>
            <p:ph type="ftr" sz="quarter" idx="11"/>
          </p:nvPr>
        </p:nvSpPr>
        <p:spPr>
          <a:xfrm>
            <a:off x="2743200" y="6324600"/>
            <a:ext cx="3886200" cy="396875"/>
          </a:xfrm>
        </p:spPr>
        <p:txBody>
          <a:bodyPr/>
          <a:lstStyle/>
          <a:p>
            <a:pPr>
              <a:defRPr/>
            </a:pPr>
            <a:r>
              <a:rPr lang="en-US" dirty="0"/>
              <a:t>Soergel, ISKO-STAC  Report 2022/2023</a:t>
            </a:r>
          </a:p>
        </p:txBody>
      </p:sp>
    </p:spTree>
    <p:extLst>
      <p:ext uri="{BB962C8B-B14F-4D97-AF65-F5344CB8AC3E}">
        <p14:creationId xmlns:p14="http://schemas.microsoft.com/office/powerpoint/2010/main" val="2089636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en-US" sz="3200" b="1" dirty="0"/>
              <a:t>Call for participation in STAC work</a:t>
            </a:r>
          </a:p>
        </p:txBody>
      </p:sp>
      <p:sp>
        <p:nvSpPr>
          <p:cNvPr id="3075" name="Rectangle 3"/>
          <p:cNvSpPr>
            <a:spLocks noGrp="1" noChangeArrowheads="1"/>
          </p:cNvSpPr>
          <p:nvPr>
            <p:ph idx="1"/>
          </p:nvPr>
        </p:nvSpPr>
        <p:spPr>
          <a:xfrm>
            <a:off x="228600" y="2195512"/>
            <a:ext cx="8686800" cy="4525963"/>
          </a:xfrm>
        </p:spPr>
        <p:txBody>
          <a:bodyPr/>
          <a:lstStyle/>
          <a:p>
            <a:pPr marL="0" indent="0">
              <a:spcBef>
                <a:spcPts val="1200"/>
              </a:spcBef>
              <a:buNone/>
              <a:tabLst>
                <a:tab pos="411480" algn="l"/>
              </a:tabLst>
            </a:pPr>
            <a:r>
              <a:rPr lang="en-US" sz="2000" b="1" dirty="0"/>
              <a:t>STAC advises the ISKO membership and the ISKO Board of Directors on ongoing developments in KO research and technology </a:t>
            </a:r>
            <a:br>
              <a:rPr lang="en-US" sz="2000" b="1" dirty="0"/>
            </a:br>
            <a:r>
              <a:rPr lang="en-US" sz="2000" b="1" dirty="0"/>
              <a:t>and on areas where more research and development is needed.</a:t>
            </a:r>
          </a:p>
          <a:p>
            <a:pPr marL="0" indent="0" algn="ctr">
              <a:spcBef>
                <a:spcPts val="2400"/>
              </a:spcBef>
              <a:buNone/>
              <a:tabLst>
                <a:tab pos="411480" algn="l"/>
              </a:tabLst>
            </a:pPr>
            <a:r>
              <a:rPr lang="en-US" sz="2000" b="1" dirty="0">
                <a:solidFill>
                  <a:srgbClr val="C00000"/>
                </a:solidFill>
              </a:rPr>
              <a:t>All are welcome, encouraged, and very much needed to participate </a:t>
            </a:r>
            <a:br>
              <a:rPr lang="en-US" sz="2000" b="1" dirty="0"/>
            </a:br>
            <a:r>
              <a:rPr lang="en-US" sz="2000" b="1" dirty="0"/>
              <a:t>in ways put forth in this report</a:t>
            </a:r>
          </a:p>
          <a:p>
            <a:pPr marL="0" indent="0">
              <a:spcBef>
                <a:spcPts val="2400"/>
              </a:spcBef>
              <a:buNone/>
              <a:tabLst>
                <a:tab pos="411480" algn="l"/>
              </a:tabLst>
            </a:pPr>
            <a:r>
              <a:rPr lang="en-US" sz="2000" b="1" dirty="0"/>
              <a:t>These slides have more depth than a five-minute presentation allows.</a:t>
            </a:r>
            <a:br>
              <a:rPr lang="en-US" sz="2000" b="1" dirty="0"/>
            </a:br>
            <a:r>
              <a:rPr lang="en-US" sz="2000" b="1" dirty="0"/>
              <a:t>They will be posted on the ISKO website</a:t>
            </a:r>
          </a:p>
          <a:p>
            <a:pPr marL="0" indent="0" algn="ctr">
              <a:spcBef>
                <a:spcPts val="1200"/>
              </a:spcBef>
              <a:buNone/>
              <a:tabLst>
                <a:tab pos="411480" algn="l"/>
              </a:tabLst>
            </a:pPr>
            <a:r>
              <a:rPr lang="en-US" sz="2000" b="1" dirty="0"/>
              <a:t>https://www.isko.org/stac/</a:t>
            </a:r>
          </a:p>
          <a:p>
            <a:pPr marL="0" indent="0" algn="ctr">
              <a:spcBef>
                <a:spcPts val="1200"/>
              </a:spcBef>
              <a:buNone/>
              <a:tabLst>
                <a:tab pos="411480" algn="l"/>
              </a:tabLst>
            </a:pPr>
            <a:endParaRPr lang="en-US" sz="2000"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2</a:t>
            </a:fld>
            <a:endParaRPr lang="en-US" sz="2400" b="1" dirty="0">
              <a:solidFill>
                <a:schemeClr val="tx1"/>
              </a:solidFill>
            </a:endParaRPr>
          </a:p>
        </p:txBody>
      </p:sp>
      <p:sp>
        <p:nvSpPr>
          <p:cNvPr id="6" name="Footer Placeholder 4">
            <a:extLst>
              <a:ext uri="{FF2B5EF4-FFF2-40B4-BE49-F238E27FC236}">
                <a16:creationId xmlns:a16="http://schemas.microsoft.com/office/drawing/2014/main" id="{C42F73EA-9633-4A7E-8533-2C57521AF668}"/>
              </a:ext>
            </a:extLst>
          </p:cNvPr>
          <p:cNvSpPr>
            <a:spLocks noGrp="1"/>
          </p:cNvSpPr>
          <p:nvPr>
            <p:ph type="ftr" sz="quarter" idx="11"/>
          </p:nvPr>
        </p:nvSpPr>
        <p:spPr>
          <a:xfrm>
            <a:off x="2743200" y="6324600"/>
            <a:ext cx="3886200" cy="396875"/>
          </a:xfrm>
        </p:spPr>
        <p:txBody>
          <a:bodyPr/>
          <a:lstStyle/>
          <a:p>
            <a:pPr>
              <a:defRPr/>
            </a:pPr>
            <a:r>
              <a:rPr lang="en-US" dirty="0"/>
              <a:t>Soergel, ISKO-STAC  Report 2022/2023</a:t>
            </a:r>
          </a:p>
        </p:txBody>
      </p:sp>
    </p:spTree>
    <p:extLst>
      <p:ext uri="{BB962C8B-B14F-4D97-AF65-F5344CB8AC3E}">
        <p14:creationId xmlns:p14="http://schemas.microsoft.com/office/powerpoint/2010/main" val="3593058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154047"/>
            <a:ext cx="8229600" cy="639762"/>
          </a:xfrm>
        </p:spPr>
        <p:txBody>
          <a:bodyPr/>
          <a:lstStyle/>
          <a:p>
            <a:pPr eaLnBrk="1" hangingPunct="1"/>
            <a:r>
              <a:rPr lang="en-US" sz="3200" b="1" dirty="0">
                <a:solidFill>
                  <a:srgbClr val="C00000"/>
                </a:solidFill>
              </a:rPr>
              <a:t>STAC's broad cross-disciplinary scope</a:t>
            </a:r>
            <a:r>
              <a:rPr lang="en-US" sz="3200" b="1" dirty="0"/>
              <a:t>  </a:t>
            </a:r>
            <a:endParaRPr lang="en-US" altLang="en-US" sz="3200" b="1" dirty="0"/>
          </a:p>
        </p:txBody>
      </p:sp>
      <p:sp>
        <p:nvSpPr>
          <p:cNvPr id="3075" name="Rectangle 3"/>
          <p:cNvSpPr>
            <a:spLocks noGrp="1" noChangeArrowheads="1"/>
          </p:cNvSpPr>
          <p:nvPr>
            <p:ph idx="1"/>
          </p:nvPr>
        </p:nvSpPr>
        <p:spPr>
          <a:xfrm>
            <a:off x="152400" y="898555"/>
            <a:ext cx="8839200" cy="5289550"/>
          </a:xfrm>
        </p:spPr>
        <p:txBody>
          <a:bodyPr/>
          <a:lstStyle/>
          <a:p>
            <a:pPr marL="230188" indent="-230188">
              <a:buNone/>
            </a:pPr>
            <a:r>
              <a:rPr lang="en-US" sz="1800" b="1" dirty="0"/>
              <a:t>From the STAC Terms of Reference</a:t>
            </a:r>
            <a:endParaRPr lang="en-US" sz="1800" dirty="0"/>
          </a:p>
          <a:p>
            <a:pPr marL="230188" indent="-230188">
              <a:buNone/>
            </a:pPr>
            <a:r>
              <a:rPr lang="en-US" sz="1800" dirty="0"/>
              <a:t>2 </a:t>
            </a:r>
            <a:r>
              <a:rPr lang="en-US" sz="1800" b="1" dirty="0"/>
              <a:t>In line with ISKO's mission (https://www.isko.org/about.html), </a:t>
            </a:r>
            <a:br>
              <a:rPr lang="en-US" sz="1800" b="1" dirty="0"/>
            </a:br>
            <a:r>
              <a:rPr lang="en-US" sz="1800" b="1" dirty="0"/>
              <a:t>the Council is concerned with the scholarship, theory, principles, and applications of the pervasive subject of Knowledge Organization</a:t>
            </a:r>
          </a:p>
          <a:p>
            <a:pPr marL="571500" indent="-287338">
              <a:spcBef>
                <a:spcPts val="900"/>
              </a:spcBef>
              <a:buFont typeface="Wingdings" panose="05000000000000000000" pitchFamily="2" charset="2"/>
              <a:buChar char="§"/>
            </a:pPr>
            <a:r>
              <a:rPr lang="en-US" sz="1800" b="1" dirty="0"/>
              <a:t>as dealt with by, among others, </a:t>
            </a:r>
          </a:p>
          <a:p>
            <a:pPr marL="801688" indent="-230188">
              <a:spcBef>
                <a:spcPts val="900"/>
              </a:spcBef>
              <a:buFont typeface="Arial" panose="020B0604020202020204" pitchFamily="34" charset="0"/>
              <a:buChar char="•"/>
            </a:pPr>
            <a:r>
              <a:rPr lang="en-US" sz="1800" dirty="0"/>
              <a:t>Information Studies (including knowledge  organization systems in all domains), </a:t>
            </a:r>
          </a:p>
          <a:p>
            <a:pPr marL="801688" indent="-230188">
              <a:spcBef>
                <a:spcPts val="900"/>
              </a:spcBef>
              <a:buFont typeface="Arial" panose="020B0604020202020204" pitchFamily="34" charset="0"/>
              <a:buChar char="•"/>
            </a:pPr>
            <a:r>
              <a:rPr lang="en-US" sz="1800" dirty="0"/>
              <a:t>Philosophy, </a:t>
            </a:r>
          </a:p>
          <a:p>
            <a:pPr marL="801688" indent="-230188">
              <a:spcBef>
                <a:spcPts val="900"/>
              </a:spcBef>
              <a:buFont typeface="Arial" panose="020B0604020202020204" pitchFamily="34" charset="0"/>
              <a:buChar char="•"/>
            </a:pPr>
            <a:r>
              <a:rPr lang="en-US" sz="1800" dirty="0"/>
              <a:t>History, </a:t>
            </a:r>
          </a:p>
          <a:p>
            <a:pPr marL="801688" indent="-230188">
              <a:spcBef>
                <a:spcPts val="900"/>
              </a:spcBef>
              <a:buFont typeface="Arial" panose="020B0604020202020204" pitchFamily="34" charset="0"/>
              <a:buChar char="•"/>
            </a:pPr>
            <a:r>
              <a:rPr lang="en-US" sz="1800" dirty="0"/>
              <a:t>the Ontology  community, </a:t>
            </a:r>
          </a:p>
          <a:p>
            <a:pPr marL="801688" indent="-230188">
              <a:spcBef>
                <a:spcPts val="900"/>
              </a:spcBef>
              <a:buFont typeface="Arial" panose="020B0604020202020204" pitchFamily="34" charset="0"/>
              <a:buChar char="•"/>
            </a:pPr>
            <a:r>
              <a:rPr lang="en-US" sz="1800" dirty="0"/>
              <a:t>Psychology and Cognitive Science, Linguistics, </a:t>
            </a:r>
          </a:p>
          <a:p>
            <a:pPr marL="801688" indent="-230188">
              <a:spcBef>
                <a:spcPts val="900"/>
              </a:spcBef>
              <a:buFont typeface="Arial" panose="020B0604020202020204" pitchFamily="34" charset="0"/>
              <a:buChar char="•"/>
            </a:pPr>
            <a:r>
              <a:rPr lang="en-US" sz="1800" dirty="0"/>
              <a:t>Computer Science  (Data Modeling, Artificial Intelligence, Machine Learning), </a:t>
            </a:r>
          </a:p>
          <a:p>
            <a:pPr marL="801688" indent="-230188">
              <a:spcBef>
                <a:spcPts val="900"/>
              </a:spcBef>
              <a:buFont typeface="Arial" panose="020B0604020202020204" pitchFamily="34" charset="0"/>
              <a:buChar char="•"/>
            </a:pPr>
            <a:r>
              <a:rPr lang="en-US" sz="1800" dirty="0"/>
              <a:t>Taxonomies in the  Sciences and the Humanities (Chemistry, Biology, Medicine, Literary Genres,  Museum Objects, etc.) and </a:t>
            </a:r>
          </a:p>
          <a:p>
            <a:pPr marL="801688" indent="-230188">
              <a:spcBef>
                <a:spcPts val="900"/>
              </a:spcBef>
              <a:buFont typeface="Arial" panose="020B0604020202020204" pitchFamily="34" charset="0"/>
              <a:buChar char="•"/>
            </a:pPr>
            <a:r>
              <a:rPr lang="en-US" sz="1800" dirty="0"/>
              <a:t>all kinds of data schemas and formats, including  those used on the Web.</a:t>
            </a:r>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3</a:t>
            </a:fld>
            <a:endParaRPr lang="en-US" sz="2400" b="1" dirty="0">
              <a:solidFill>
                <a:schemeClr val="tx1"/>
              </a:solidFill>
            </a:endParaRPr>
          </a:p>
        </p:txBody>
      </p:sp>
      <p:sp>
        <p:nvSpPr>
          <p:cNvPr id="5" name="Footer Placeholder 4">
            <a:extLst>
              <a:ext uri="{FF2B5EF4-FFF2-40B4-BE49-F238E27FC236}">
                <a16:creationId xmlns:a16="http://schemas.microsoft.com/office/drawing/2014/main" id="{2DF11F8C-F07C-402A-9408-33CA052B1DA7}"/>
              </a:ext>
            </a:extLst>
          </p:cNvPr>
          <p:cNvSpPr>
            <a:spLocks noGrp="1"/>
          </p:cNvSpPr>
          <p:nvPr>
            <p:ph type="ftr" sz="quarter" idx="11"/>
          </p:nvPr>
        </p:nvSpPr>
        <p:spPr>
          <a:xfrm>
            <a:off x="2743200" y="6324600"/>
            <a:ext cx="3886200" cy="396875"/>
          </a:xfrm>
        </p:spPr>
        <p:txBody>
          <a:bodyPr/>
          <a:lstStyle/>
          <a:p>
            <a:pPr>
              <a:defRPr/>
            </a:pPr>
            <a:r>
              <a:rPr lang="en-US" dirty="0"/>
              <a:t>Soergel, ISKO-STAC  Report 2022/2023</a:t>
            </a:r>
          </a:p>
        </p:txBody>
      </p:sp>
    </p:spTree>
    <p:extLst>
      <p:ext uri="{BB962C8B-B14F-4D97-AF65-F5344CB8AC3E}">
        <p14:creationId xmlns:p14="http://schemas.microsoft.com/office/powerpoint/2010/main" val="272420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410128"/>
            <a:ext cx="8229600" cy="639762"/>
          </a:xfrm>
        </p:spPr>
        <p:txBody>
          <a:bodyPr/>
          <a:lstStyle/>
          <a:p>
            <a:pPr eaLnBrk="1" hangingPunct="1"/>
            <a:r>
              <a:rPr lang="en-US" sz="3200" b="1" dirty="0"/>
              <a:t>From the STAC Terms of Reference</a:t>
            </a:r>
            <a:endParaRPr lang="en-US" altLang="en-US" sz="3200" b="1" dirty="0"/>
          </a:p>
        </p:txBody>
      </p:sp>
      <p:sp>
        <p:nvSpPr>
          <p:cNvPr id="3075" name="Rectangle 3"/>
          <p:cNvSpPr>
            <a:spLocks noGrp="1" noChangeArrowheads="1"/>
          </p:cNvSpPr>
          <p:nvPr>
            <p:ph idx="1"/>
          </p:nvPr>
        </p:nvSpPr>
        <p:spPr>
          <a:xfrm>
            <a:off x="152400" y="1694614"/>
            <a:ext cx="8839200" cy="4017012"/>
          </a:xfrm>
        </p:spPr>
        <p:txBody>
          <a:bodyPr/>
          <a:lstStyle/>
          <a:p>
            <a:pPr marL="571500" indent="-287338">
              <a:buFont typeface="Wingdings" panose="05000000000000000000" pitchFamily="2" charset="2"/>
              <a:buChar char="§"/>
            </a:pPr>
            <a:r>
              <a:rPr lang="en-US" sz="1800" b="1" dirty="0"/>
              <a:t>applied in, among others,</a:t>
            </a:r>
          </a:p>
          <a:p>
            <a:pPr marL="801688" indent="-230188">
              <a:spcBef>
                <a:spcPts val="900"/>
              </a:spcBef>
            </a:pPr>
            <a:r>
              <a:rPr lang="en-US" sz="1800" b="1" dirty="0"/>
              <a:t>libraries,</a:t>
            </a:r>
            <a:r>
              <a:rPr lang="en-US" sz="1800" dirty="0"/>
              <a:t> bibliographic information systems and related services, publishing,  the Web, archives, museums,</a:t>
            </a:r>
          </a:p>
          <a:p>
            <a:pPr marL="801688" indent="-230188">
              <a:spcBef>
                <a:spcPts val="900"/>
              </a:spcBef>
            </a:pPr>
            <a:r>
              <a:rPr lang="en-US" sz="1800" dirty="0"/>
              <a:t>preserving and providing access to c</a:t>
            </a:r>
            <a:r>
              <a:rPr lang="en-US" sz="1800" b="1" dirty="0"/>
              <a:t>ultural heritage</a:t>
            </a:r>
            <a:r>
              <a:rPr lang="en-US" sz="1800" dirty="0"/>
              <a:t> across domains and  institutional contexts;</a:t>
            </a:r>
          </a:p>
          <a:p>
            <a:pPr marL="801688" indent="-230188">
              <a:spcBef>
                <a:spcPts val="900"/>
              </a:spcBef>
            </a:pPr>
            <a:r>
              <a:rPr lang="en-US" sz="1800" b="1" dirty="0"/>
              <a:t>(digital) humanities</a:t>
            </a:r>
            <a:r>
              <a:rPr lang="en-US" sz="1800" dirty="0"/>
              <a:t>, natural language understanding systems (including  information extraction), education, instructional design;</a:t>
            </a:r>
          </a:p>
          <a:p>
            <a:pPr marL="801688" indent="-230188">
              <a:spcBef>
                <a:spcPts val="900"/>
              </a:spcBef>
            </a:pPr>
            <a:r>
              <a:rPr lang="en-US" sz="1800" b="1" spc="-40" dirty="0"/>
              <a:t>process modelling</a:t>
            </a:r>
            <a:r>
              <a:rPr lang="en-US" sz="1800" spc="-40" dirty="0"/>
              <a:t> (including business processes, production processes, etc.);</a:t>
            </a:r>
          </a:p>
          <a:p>
            <a:pPr marL="801688" indent="-230188">
              <a:spcBef>
                <a:spcPts val="900"/>
              </a:spcBef>
            </a:pPr>
            <a:r>
              <a:rPr lang="en-US" sz="1800" b="1" dirty="0"/>
              <a:t>health information systems</a:t>
            </a:r>
            <a:r>
              <a:rPr lang="en-US" sz="1800" dirty="0"/>
              <a:t>, financial information systems, legal information  systems, government information systems, etc.</a:t>
            </a:r>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4</a:t>
            </a:fld>
            <a:endParaRPr lang="en-US" sz="2400" b="1" dirty="0">
              <a:solidFill>
                <a:schemeClr val="tx1"/>
              </a:solidFill>
            </a:endParaRPr>
          </a:p>
        </p:txBody>
      </p:sp>
      <p:sp>
        <p:nvSpPr>
          <p:cNvPr id="6" name="Footer Placeholder 4">
            <a:extLst>
              <a:ext uri="{FF2B5EF4-FFF2-40B4-BE49-F238E27FC236}">
                <a16:creationId xmlns:a16="http://schemas.microsoft.com/office/drawing/2014/main" id="{A62C8F9F-1AC1-4EB7-91E6-D1FABC1835A4}"/>
              </a:ext>
            </a:extLst>
          </p:cNvPr>
          <p:cNvSpPr>
            <a:spLocks noGrp="1"/>
          </p:cNvSpPr>
          <p:nvPr>
            <p:ph type="ftr" sz="quarter" idx="11"/>
          </p:nvPr>
        </p:nvSpPr>
        <p:spPr>
          <a:xfrm>
            <a:off x="2743200" y="6324600"/>
            <a:ext cx="3886200" cy="396875"/>
          </a:xfrm>
        </p:spPr>
        <p:txBody>
          <a:bodyPr/>
          <a:lstStyle/>
          <a:p>
            <a:pPr>
              <a:defRPr/>
            </a:pPr>
            <a:r>
              <a:rPr lang="en-US" dirty="0"/>
              <a:t>Soergel, ISKO-STAC  Report 2022/2023bbbbbbbbbbbbb</a:t>
            </a:r>
          </a:p>
        </p:txBody>
      </p:sp>
    </p:spTree>
    <p:extLst>
      <p:ext uri="{BB962C8B-B14F-4D97-AF65-F5344CB8AC3E}">
        <p14:creationId xmlns:p14="http://schemas.microsoft.com/office/powerpoint/2010/main" val="1408511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04800" y="533400"/>
            <a:ext cx="8229600" cy="639762"/>
          </a:xfrm>
        </p:spPr>
        <p:txBody>
          <a:bodyPr/>
          <a:lstStyle/>
          <a:p>
            <a:pPr eaLnBrk="1" hangingPunct="1"/>
            <a:r>
              <a:rPr lang="en-US" sz="3200" b="1" dirty="0"/>
              <a:t>From the STAC Terms of Reference</a:t>
            </a:r>
            <a:endParaRPr lang="en-US" altLang="en-US" sz="3200" b="1" dirty="0"/>
          </a:p>
        </p:txBody>
      </p:sp>
      <p:sp>
        <p:nvSpPr>
          <p:cNvPr id="3075" name="Rectangle 3"/>
          <p:cNvSpPr>
            <a:spLocks noGrp="1" noChangeArrowheads="1"/>
          </p:cNvSpPr>
          <p:nvPr>
            <p:ph idx="1"/>
          </p:nvPr>
        </p:nvSpPr>
        <p:spPr>
          <a:xfrm>
            <a:off x="0" y="1771332"/>
            <a:ext cx="8839200" cy="3255012"/>
          </a:xfrm>
        </p:spPr>
        <p:txBody>
          <a:bodyPr/>
          <a:lstStyle/>
          <a:p>
            <a:pPr marL="0" indent="0">
              <a:buNone/>
            </a:pPr>
            <a:r>
              <a:rPr lang="en-US" sz="1800" b="1" spc="-40" dirty="0"/>
              <a:t>This broad area of concern includes three cross-cutting issues of particular note:</a:t>
            </a:r>
          </a:p>
          <a:p>
            <a:pPr marL="571500" indent="-287338">
              <a:spcBef>
                <a:spcPts val="1500"/>
              </a:spcBef>
              <a:buFont typeface="Wingdings" panose="05000000000000000000" pitchFamily="2" charset="2"/>
              <a:buChar char="§"/>
            </a:pPr>
            <a:r>
              <a:rPr lang="en-US" sz="1800" dirty="0"/>
              <a:t>The </a:t>
            </a:r>
            <a:r>
              <a:rPr lang="en-US" sz="1800" b="1" dirty="0"/>
              <a:t>cultural, social, political, and economical impact</a:t>
            </a:r>
            <a:r>
              <a:rPr lang="en-US" sz="1800" dirty="0"/>
              <a:t> of Knowledge  Organization and, reciprocally, the impact of thinking and developments in the  social, political, and economical sphere on Knowledge Organization.</a:t>
            </a:r>
          </a:p>
          <a:p>
            <a:pPr marL="571500" indent="-287338">
              <a:spcBef>
                <a:spcPts val="1500"/>
              </a:spcBef>
              <a:buFont typeface="Wingdings" panose="05000000000000000000" pitchFamily="2" charset="2"/>
              <a:buChar char="§"/>
            </a:pPr>
            <a:r>
              <a:rPr lang="en-US" sz="1800" dirty="0"/>
              <a:t>The</a:t>
            </a:r>
            <a:r>
              <a:rPr lang="en-US" sz="1800" b="1" dirty="0"/>
              <a:t> technology</a:t>
            </a:r>
            <a:r>
              <a:rPr lang="en-US" sz="1800" dirty="0"/>
              <a:t> that supports the development of Knowledge Organization  Systems and the application of Knowledge Organization.</a:t>
            </a:r>
          </a:p>
          <a:p>
            <a:pPr marL="571500" indent="-287338">
              <a:spcBef>
                <a:spcPts val="1500"/>
              </a:spcBef>
              <a:buFont typeface="Wingdings" panose="05000000000000000000" pitchFamily="2" charset="2"/>
              <a:buChar char="§"/>
            </a:pPr>
            <a:r>
              <a:rPr lang="en-US" sz="1800" dirty="0"/>
              <a:t>The preservation, integration, transfer, and advancement of the </a:t>
            </a:r>
            <a:r>
              <a:rPr lang="en-US" sz="1800" b="1" dirty="0"/>
              <a:t>corpus of  knowledge of the subject of Knowledge Organization</a:t>
            </a:r>
            <a:r>
              <a:rPr lang="en-US" sz="1800" dirty="0"/>
              <a:t>.</a:t>
            </a:r>
            <a:endParaRPr lang="en-US" sz="1800" spc="-20"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5</a:t>
            </a:fld>
            <a:endParaRPr lang="en-US" sz="2400" b="1" dirty="0">
              <a:solidFill>
                <a:schemeClr val="tx1"/>
              </a:solidFill>
            </a:endParaRPr>
          </a:p>
        </p:txBody>
      </p:sp>
      <p:sp>
        <p:nvSpPr>
          <p:cNvPr id="6" name="Footer Placeholder 4">
            <a:extLst>
              <a:ext uri="{FF2B5EF4-FFF2-40B4-BE49-F238E27FC236}">
                <a16:creationId xmlns:a16="http://schemas.microsoft.com/office/drawing/2014/main" id="{BED6A2F8-D010-45CC-85E8-9EC2B485570E}"/>
              </a:ext>
            </a:extLst>
          </p:cNvPr>
          <p:cNvSpPr>
            <a:spLocks noGrp="1"/>
          </p:cNvSpPr>
          <p:nvPr>
            <p:ph type="ftr" sz="quarter" idx="11"/>
          </p:nvPr>
        </p:nvSpPr>
        <p:spPr>
          <a:xfrm>
            <a:off x="2743200" y="6324600"/>
            <a:ext cx="3886200" cy="396875"/>
          </a:xfrm>
        </p:spPr>
        <p:txBody>
          <a:bodyPr/>
          <a:lstStyle/>
          <a:p>
            <a:pPr>
              <a:defRPr/>
            </a:pPr>
            <a:r>
              <a:rPr lang="en-US" dirty="0"/>
              <a:t>Soergel, ISKO-STAC  Report 2022/2023</a:t>
            </a:r>
          </a:p>
        </p:txBody>
      </p:sp>
    </p:spTree>
    <p:extLst>
      <p:ext uri="{BB962C8B-B14F-4D97-AF65-F5344CB8AC3E}">
        <p14:creationId xmlns:p14="http://schemas.microsoft.com/office/powerpoint/2010/main" val="2934131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04800" y="112076"/>
            <a:ext cx="8229600" cy="639762"/>
          </a:xfrm>
        </p:spPr>
        <p:txBody>
          <a:bodyPr/>
          <a:lstStyle/>
          <a:p>
            <a:pPr eaLnBrk="1" hangingPunct="1"/>
            <a:r>
              <a:rPr lang="en-US" sz="3200" b="1" dirty="0"/>
              <a:t>STAC membership</a:t>
            </a:r>
            <a:endParaRPr lang="en-US" altLang="en-US" sz="3200" b="1" dirty="0"/>
          </a:p>
        </p:txBody>
      </p:sp>
      <p:sp>
        <p:nvSpPr>
          <p:cNvPr id="3075" name="Rectangle 3"/>
          <p:cNvSpPr>
            <a:spLocks noGrp="1" noChangeArrowheads="1"/>
          </p:cNvSpPr>
          <p:nvPr>
            <p:ph idx="1"/>
          </p:nvPr>
        </p:nvSpPr>
        <p:spPr>
          <a:xfrm>
            <a:off x="152400" y="783588"/>
            <a:ext cx="8839200" cy="5289550"/>
          </a:xfrm>
        </p:spPr>
        <p:txBody>
          <a:bodyPr/>
          <a:lstStyle/>
          <a:p>
            <a:pPr>
              <a:spcBef>
                <a:spcPts val="1200"/>
              </a:spcBef>
              <a:tabLst>
                <a:tab pos="411480" algn="l"/>
              </a:tabLst>
            </a:pPr>
            <a:r>
              <a:rPr lang="en-US" sz="2000" b="1" dirty="0"/>
              <a:t>26 members of maximally 30</a:t>
            </a:r>
          </a:p>
          <a:p>
            <a:pPr marL="274320" indent="-274320">
              <a:spcBef>
                <a:spcPts val="1200"/>
              </a:spcBef>
              <a:buNone/>
              <a:tabLst>
                <a:tab pos="411480" algn="l"/>
              </a:tabLst>
            </a:pPr>
            <a:r>
              <a:rPr lang="en-US" sz="2000" dirty="0"/>
              <a:t>•	</a:t>
            </a:r>
            <a:r>
              <a:rPr lang="en-US" sz="2000" b="1" dirty="0"/>
              <a:t>Twelve members reappointed to a four-year term 2023 - 2027</a:t>
            </a:r>
            <a:br>
              <a:rPr lang="en-US" sz="1800" dirty="0"/>
            </a:br>
            <a:r>
              <a:rPr lang="en-US" sz="1800" dirty="0"/>
              <a:t>Wieslaw Babik, Thiago Barros, Jonathan Furner, Claudio Gnoli, Agnes Hajdu-Barat, Gercina Angela de Lima, Daniel Martinez-Avila, Widad Mustafa el-Hadi, Rosa San Segundo, Aida Slavic, Maja Zumer</a:t>
            </a:r>
          </a:p>
          <a:p>
            <a:pPr marL="274320" indent="-274320">
              <a:spcBef>
                <a:spcPts val="1200"/>
              </a:spcBef>
              <a:buNone/>
              <a:tabLst>
                <a:tab pos="411480" algn="l"/>
              </a:tabLst>
            </a:pPr>
            <a:r>
              <a:rPr lang="en-US" sz="1800" dirty="0"/>
              <a:t>•	</a:t>
            </a:r>
            <a:r>
              <a:rPr lang="en-US" sz="2000" b="1" spc="-20" dirty="0"/>
              <a:t>Five new members appointed </a:t>
            </a:r>
            <a:r>
              <a:rPr lang="en-US" sz="2000" dirty="0"/>
              <a:t>to a four-year term 2023 - 2027</a:t>
            </a:r>
          </a:p>
          <a:p>
            <a:pPr marL="284163" indent="0">
              <a:buNone/>
            </a:pPr>
            <a:r>
              <a:rPr lang="en-US" sz="1800" b="1" dirty="0"/>
              <a:t>Deborah Lee</a:t>
            </a:r>
            <a:r>
              <a:rPr lang="en-US" sz="1800" dirty="0"/>
              <a:t>, Senior Teaching Fellow, Dept. Info. Studies, Univ. College London</a:t>
            </a:r>
          </a:p>
          <a:p>
            <a:pPr marL="284163" indent="0">
              <a:buNone/>
            </a:pPr>
            <a:r>
              <a:rPr lang="en-US" sz="1800" b="1" dirty="0"/>
              <a:t>Catalina Naumis Peña</a:t>
            </a:r>
            <a:r>
              <a:rPr lang="en-US" sz="1800" dirty="0"/>
              <a:t>, Professor and Tutor, Postgraduate Program in Library Science and Info. Studies, National Autonomous University of Mexico (UNAM).</a:t>
            </a:r>
          </a:p>
          <a:p>
            <a:pPr marL="284163" indent="0">
              <a:buNone/>
            </a:pPr>
            <a:r>
              <a:rPr lang="en-US" sz="1800" b="1" dirty="0"/>
              <a:t>Sayed Mahdi Taheri</a:t>
            </a:r>
            <a:r>
              <a:rPr lang="en-US" sz="1800" dirty="0"/>
              <a:t>, Associate Professor and Head of Central Library and Documentation Center, Allameh Tabataba’i University, Tehran, Iran</a:t>
            </a:r>
          </a:p>
          <a:p>
            <a:pPr marL="284163" indent="0">
              <a:buNone/>
            </a:pPr>
            <a:r>
              <a:rPr lang="en-US" sz="1800" b="1" dirty="0"/>
              <a:t>Xiaoguang Wang</a:t>
            </a:r>
            <a:r>
              <a:rPr lang="en-US" sz="1800" dirty="0"/>
              <a:t>, Associate Dean and Professor, School of Information Management, Wuhan University, Wuhan, Hubei, People's Republic of China</a:t>
            </a:r>
          </a:p>
          <a:p>
            <a:pPr marL="284163" indent="0">
              <a:buNone/>
            </a:pPr>
            <a:r>
              <a:rPr lang="en-US" sz="1800" b="1" dirty="0"/>
              <a:t>Yejun Wu</a:t>
            </a:r>
            <a:r>
              <a:rPr lang="en-US" sz="1800" dirty="0"/>
              <a:t>, Associate Professor, School of Library and Information Science, Louisiana State University (LSU), Baton Rouge, Louisiana, USA</a:t>
            </a:r>
          </a:p>
          <a:p>
            <a:pPr marL="0" indent="0">
              <a:spcBef>
                <a:spcPts val="1200"/>
              </a:spcBef>
              <a:buNone/>
            </a:pPr>
            <a:r>
              <a:rPr lang="en-US" sz="1800" spc="-20" dirty="0"/>
              <a:t>Appointments are voted on by STAC, considering diversity of expertise and representation across ISKO chapters, and confirmed by the ISKO Board of Directors.</a:t>
            </a:r>
          </a:p>
          <a:p>
            <a:pPr marL="274320" indent="-274320">
              <a:spcBef>
                <a:spcPts val="1200"/>
              </a:spcBef>
              <a:buNone/>
              <a:tabLst>
                <a:tab pos="411480" algn="l"/>
              </a:tabLst>
            </a:pPr>
            <a:endParaRPr lang="en-US" sz="2000" dirty="0"/>
          </a:p>
          <a:p>
            <a:pPr marL="274320" indent="-274320">
              <a:spcBef>
                <a:spcPts val="1200"/>
              </a:spcBef>
              <a:buNone/>
              <a:tabLst>
                <a:tab pos="411480" algn="l"/>
              </a:tabLst>
            </a:pPr>
            <a:endParaRPr lang="en-US" sz="2000" dirty="0"/>
          </a:p>
          <a:p>
            <a:pPr marL="274320" indent="-274320">
              <a:spcBef>
                <a:spcPts val="1200"/>
              </a:spcBef>
              <a:buNone/>
              <a:tabLst>
                <a:tab pos="411480" algn="l"/>
              </a:tabLst>
            </a:pPr>
            <a:endParaRPr lang="en-US" sz="2000" spc="-20"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6</a:t>
            </a:fld>
            <a:endParaRPr lang="en-US" sz="2400" b="1" dirty="0">
              <a:solidFill>
                <a:schemeClr val="tx1"/>
              </a:solidFill>
            </a:endParaRPr>
          </a:p>
        </p:txBody>
      </p:sp>
      <p:sp>
        <p:nvSpPr>
          <p:cNvPr id="6" name="Footer Placeholder 4">
            <a:extLst>
              <a:ext uri="{FF2B5EF4-FFF2-40B4-BE49-F238E27FC236}">
                <a16:creationId xmlns:a16="http://schemas.microsoft.com/office/drawing/2014/main" id="{0F9931F2-0D6E-429B-B6D3-E55E46E65072}"/>
              </a:ext>
            </a:extLst>
          </p:cNvPr>
          <p:cNvSpPr>
            <a:spLocks noGrp="1"/>
          </p:cNvSpPr>
          <p:nvPr>
            <p:ph type="ftr" sz="quarter" idx="11"/>
          </p:nvPr>
        </p:nvSpPr>
        <p:spPr>
          <a:xfrm>
            <a:off x="2743200" y="6324600"/>
            <a:ext cx="3886200" cy="396875"/>
          </a:xfrm>
        </p:spPr>
        <p:txBody>
          <a:bodyPr/>
          <a:lstStyle/>
          <a:p>
            <a:pPr>
              <a:defRPr/>
            </a:pPr>
            <a:r>
              <a:rPr lang="en-US" dirty="0"/>
              <a:t>Soergel, ISKO-STAC  Report 2022/2023</a:t>
            </a:r>
          </a:p>
        </p:txBody>
      </p:sp>
    </p:spTree>
    <p:extLst>
      <p:ext uri="{BB962C8B-B14F-4D97-AF65-F5344CB8AC3E}">
        <p14:creationId xmlns:p14="http://schemas.microsoft.com/office/powerpoint/2010/main" val="2385274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33400" y="136525"/>
            <a:ext cx="8229600" cy="473075"/>
          </a:xfrm>
        </p:spPr>
        <p:txBody>
          <a:bodyPr/>
          <a:lstStyle/>
          <a:p>
            <a:pPr eaLnBrk="1" hangingPunct="1"/>
            <a:r>
              <a:rPr lang="en-US" sz="3200" b="1"/>
              <a:t>STAC activities </a:t>
            </a:r>
            <a:endParaRPr lang="en-US" altLang="en-US" sz="3200" b="1" dirty="0"/>
          </a:p>
        </p:txBody>
      </p:sp>
      <p:sp>
        <p:nvSpPr>
          <p:cNvPr id="3075" name="Rectangle 3"/>
          <p:cNvSpPr>
            <a:spLocks noGrp="1" noChangeArrowheads="1"/>
          </p:cNvSpPr>
          <p:nvPr>
            <p:ph idx="1"/>
          </p:nvPr>
        </p:nvSpPr>
        <p:spPr>
          <a:xfrm>
            <a:off x="304800" y="692944"/>
            <a:ext cx="8680280" cy="5936456"/>
          </a:xfrm>
        </p:spPr>
        <p:txBody>
          <a:bodyPr/>
          <a:lstStyle/>
          <a:p>
            <a:pPr marL="0" indent="0">
              <a:spcBef>
                <a:spcPts val="1200"/>
              </a:spcBef>
              <a:buNone/>
              <a:tabLst>
                <a:tab pos="411480" algn="l"/>
              </a:tabLst>
            </a:pPr>
            <a:r>
              <a:rPr lang="en-US" sz="2400" b="1" dirty="0">
                <a:solidFill>
                  <a:srgbClr val="C00000"/>
                </a:solidFill>
              </a:rPr>
              <a:t>Working groups</a:t>
            </a:r>
            <a:endParaRPr lang="en-US" sz="2400" dirty="0">
              <a:solidFill>
                <a:srgbClr val="C00000"/>
              </a:solidFill>
            </a:endParaRPr>
          </a:p>
          <a:p>
            <a:pPr marL="0" indent="0">
              <a:spcBef>
                <a:spcPts val="600"/>
              </a:spcBef>
              <a:buNone/>
              <a:tabLst>
                <a:tab pos="411480" algn="l"/>
              </a:tabLst>
            </a:pPr>
            <a:r>
              <a:rPr lang="en-US" sz="1800" b="1" dirty="0"/>
              <a:t>Three active STAC working groups</a:t>
            </a:r>
            <a:r>
              <a:rPr lang="en-US" sz="1800" dirty="0"/>
              <a:t> and more in formation looking for additional members from ISKO and beyond. Email the working group chair if you are interested or know someone who might be interested.</a:t>
            </a:r>
            <a:br>
              <a:rPr lang="en-US" sz="1800" dirty="0"/>
            </a:br>
            <a:r>
              <a:rPr lang="en-US" sz="1800" b="1" dirty="0"/>
              <a:t>STAC working groups will produce publications authored by members.</a:t>
            </a:r>
            <a:endParaRPr lang="en-US" sz="1800" dirty="0"/>
          </a:p>
          <a:p>
            <a:pPr marL="0" indent="0">
              <a:spcBef>
                <a:spcPts val="1200"/>
              </a:spcBef>
              <a:buNone/>
              <a:tabLst>
                <a:tab pos="411480" algn="l"/>
              </a:tabLst>
            </a:pPr>
            <a:r>
              <a:rPr lang="en-US" sz="2400" b="1" dirty="0">
                <a:solidFill>
                  <a:srgbClr val="C00000"/>
                </a:solidFill>
              </a:rPr>
              <a:t>ISKO conferences</a:t>
            </a:r>
          </a:p>
          <a:p>
            <a:pPr marL="0" indent="0">
              <a:buNone/>
            </a:pPr>
            <a:r>
              <a:rPr lang="en-US" sz="1800" dirty="0"/>
              <a:t>Oversee the programmatic organization of the ISKO biennial conference in collaboration with the local host chapter (as specified in the ISKO conference manual) and be available for advising ISKO chapters on their conference programs.</a:t>
            </a:r>
            <a:br>
              <a:rPr lang="en-US" sz="1800" dirty="0"/>
            </a:br>
            <a:r>
              <a:rPr lang="en-US" sz="1800" dirty="0"/>
              <a:t>STAC worked on ISKO 2024. </a:t>
            </a:r>
            <a:r>
              <a:rPr lang="en-US" sz="1800" b="1" dirty="0"/>
              <a:t>Watch for ISKO 2026</a:t>
            </a:r>
          </a:p>
          <a:p>
            <a:pPr marL="0" indent="0">
              <a:spcBef>
                <a:spcPts val="1200"/>
              </a:spcBef>
              <a:buNone/>
            </a:pPr>
            <a:r>
              <a:rPr lang="en-US" sz="2400" b="1" dirty="0">
                <a:solidFill>
                  <a:srgbClr val="C00000"/>
                </a:solidFill>
              </a:rPr>
              <a:t>ISKO publications</a:t>
            </a:r>
          </a:p>
          <a:p>
            <a:pPr marL="0" indent="0">
              <a:buNone/>
            </a:pPr>
            <a:r>
              <a:rPr lang="en-US" sz="1800" spc="-50" dirty="0"/>
              <a:t>Communicate with and advise the editors and editorial boards of all ISKO publications ꟷ</a:t>
            </a:r>
            <a:r>
              <a:rPr lang="en-US" sz="1800" dirty="0"/>
              <a:t> the journal </a:t>
            </a:r>
            <a:r>
              <a:rPr lang="en-US" sz="1800" i="1" dirty="0"/>
              <a:t>Knowledge Organization</a:t>
            </a:r>
            <a:r>
              <a:rPr lang="en-US" sz="1800" dirty="0"/>
              <a:t> (KO), the </a:t>
            </a:r>
            <a:r>
              <a:rPr lang="en-US" sz="1800" i="1" dirty="0"/>
              <a:t>ISKO Encyclopedia of Knowledge Organization</a:t>
            </a:r>
            <a:r>
              <a:rPr lang="en-US" sz="1800" dirty="0"/>
              <a:t> (IEKO), the </a:t>
            </a:r>
            <a:r>
              <a:rPr lang="en-US" sz="1800" i="1" dirty="0"/>
              <a:t>ISKO Database KO Literature, </a:t>
            </a:r>
            <a:r>
              <a:rPr lang="en-US" sz="1800" dirty="0"/>
              <a:t>and the ISKO website, specially with respect to thematic focus and evaluation criteria for contributions. </a:t>
            </a:r>
            <a:br>
              <a:rPr lang="en-US" sz="1800" dirty="0"/>
            </a:br>
            <a:r>
              <a:rPr lang="en-US" sz="1800" dirty="0"/>
              <a:t>This activity was not done yet, on the agenda for the coming year.</a:t>
            </a:r>
            <a:br>
              <a:rPr lang="en-US" sz="1800"/>
            </a:br>
            <a:r>
              <a:rPr lang="en-US" sz="1800" dirty="0"/>
              <a:t>Note: The</a:t>
            </a:r>
            <a:r>
              <a:rPr lang="en-US" sz="1800" b="1" dirty="0"/>
              <a:t> database needs many hands across all ISKO chapters,</a:t>
            </a:r>
            <a:r>
              <a:rPr lang="en-US" sz="1800" dirty="0"/>
              <a:t> </a:t>
            </a:r>
            <a:br>
              <a:rPr lang="en-US" sz="1800" dirty="0"/>
            </a:br>
            <a:r>
              <a:rPr lang="en-US" sz="1800" dirty="0"/>
              <a:t>contact Inkyung Choi &lt;inkyungc@illinois.edu&gt;</a:t>
            </a:r>
            <a:br>
              <a:rPr lang="en-US" sz="1800" dirty="0"/>
            </a:br>
            <a:endParaRPr lang="en-US" sz="1800"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7</a:t>
            </a:fld>
            <a:endParaRPr lang="en-US" sz="2400" b="1" dirty="0">
              <a:solidFill>
                <a:schemeClr val="tx1"/>
              </a:solidFill>
            </a:endParaRPr>
          </a:p>
        </p:txBody>
      </p:sp>
      <p:sp>
        <p:nvSpPr>
          <p:cNvPr id="6" name="Footer Placeholder 4">
            <a:extLst>
              <a:ext uri="{FF2B5EF4-FFF2-40B4-BE49-F238E27FC236}">
                <a16:creationId xmlns:a16="http://schemas.microsoft.com/office/drawing/2014/main" id="{B09C283E-F273-489F-BEC4-64C744761D2D}"/>
              </a:ext>
            </a:extLst>
          </p:cNvPr>
          <p:cNvSpPr>
            <a:spLocks noGrp="1"/>
          </p:cNvSpPr>
          <p:nvPr>
            <p:ph type="ftr" sz="quarter" idx="11"/>
          </p:nvPr>
        </p:nvSpPr>
        <p:spPr>
          <a:xfrm>
            <a:off x="2743200" y="6324600"/>
            <a:ext cx="3886200" cy="396875"/>
          </a:xfrm>
        </p:spPr>
        <p:txBody>
          <a:bodyPr/>
          <a:lstStyle/>
          <a:p>
            <a:pPr>
              <a:defRPr/>
            </a:pPr>
            <a:r>
              <a:rPr lang="en-US" dirty="0"/>
              <a:t>Soergel, ISKO-STAC  Report 2022/2023</a:t>
            </a:r>
          </a:p>
        </p:txBody>
      </p:sp>
    </p:spTree>
    <p:extLst>
      <p:ext uri="{BB962C8B-B14F-4D97-AF65-F5344CB8AC3E}">
        <p14:creationId xmlns:p14="http://schemas.microsoft.com/office/powerpoint/2010/main" val="2413472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31528" y="2514600"/>
            <a:ext cx="8229600" cy="473075"/>
          </a:xfrm>
        </p:spPr>
        <p:txBody>
          <a:bodyPr/>
          <a:lstStyle/>
          <a:p>
            <a:pPr eaLnBrk="1" hangingPunct="1"/>
            <a:r>
              <a:rPr lang="en-US" sz="3200" b="1" dirty="0"/>
              <a:t>STAC working groups</a:t>
            </a:r>
            <a:endParaRPr lang="en-US" altLang="en-US" sz="3200" b="1" dirty="0"/>
          </a:p>
        </p:txBody>
      </p:sp>
      <p:sp>
        <p:nvSpPr>
          <p:cNvPr id="3075" name="Rectangle 3"/>
          <p:cNvSpPr>
            <a:spLocks noGrp="1" noChangeArrowheads="1"/>
          </p:cNvSpPr>
          <p:nvPr>
            <p:ph idx="1"/>
          </p:nvPr>
        </p:nvSpPr>
        <p:spPr>
          <a:xfrm>
            <a:off x="228600" y="5562600"/>
            <a:ext cx="8756480" cy="228600"/>
          </a:xfrm>
        </p:spPr>
        <p:txBody>
          <a:bodyPr/>
          <a:lstStyle/>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8</a:t>
            </a:fld>
            <a:endParaRPr lang="en-US" sz="2400" b="1" dirty="0">
              <a:solidFill>
                <a:schemeClr val="tx1"/>
              </a:solidFill>
            </a:endParaRPr>
          </a:p>
        </p:txBody>
      </p:sp>
      <p:sp>
        <p:nvSpPr>
          <p:cNvPr id="6" name="Footer Placeholder 4">
            <a:extLst>
              <a:ext uri="{FF2B5EF4-FFF2-40B4-BE49-F238E27FC236}">
                <a16:creationId xmlns:a16="http://schemas.microsoft.com/office/drawing/2014/main" id="{B09C283E-F273-489F-BEC4-64C744761D2D}"/>
              </a:ext>
            </a:extLst>
          </p:cNvPr>
          <p:cNvSpPr>
            <a:spLocks noGrp="1"/>
          </p:cNvSpPr>
          <p:nvPr>
            <p:ph type="ftr" sz="quarter" idx="11"/>
          </p:nvPr>
        </p:nvSpPr>
        <p:spPr>
          <a:xfrm>
            <a:off x="2743200" y="6324600"/>
            <a:ext cx="3886200" cy="396875"/>
          </a:xfrm>
        </p:spPr>
        <p:txBody>
          <a:bodyPr/>
          <a:lstStyle/>
          <a:p>
            <a:pPr>
              <a:defRPr/>
            </a:pPr>
            <a:r>
              <a:rPr lang="en-US" dirty="0"/>
              <a:t>Soergel, ISKO-STAC  Report 2022/2023</a:t>
            </a:r>
          </a:p>
        </p:txBody>
      </p:sp>
    </p:spTree>
    <p:extLst>
      <p:ext uri="{BB962C8B-B14F-4D97-AF65-F5344CB8AC3E}">
        <p14:creationId xmlns:p14="http://schemas.microsoft.com/office/powerpoint/2010/main" val="2451170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92040" y="762000"/>
            <a:ext cx="8229600" cy="473075"/>
          </a:xfrm>
        </p:spPr>
        <p:txBody>
          <a:bodyPr/>
          <a:lstStyle/>
          <a:p>
            <a:pPr eaLnBrk="1" hangingPunct="1"/>
            <a:r>
              <a:rPr lang="en-US" sz="3200" b="1" dirty="0"/>
              <a:t>Education in Knowledge Organization across disciplines</a:t>
            </a:r>
            <a:endParaRPr lang="en-US" altLang="en-US" sz="3200" b="1" dirty="0"/>
          </a:p>
        </p:txBody>
      </p:sp>
      <p:sp>
        <p:nvSpPr>
          <p:cNvPr id="3075" name="Rectangle 3"/>
          <p:cNvSpPr>
            <a:spLocks noGrp="1" noChangeArrowheads="1"/>
          </p:cNvSpPr>
          <p:nvPr>
            <p:ph idx="1"/>
          </p:nvPr>
        </p:nvSpPr>
        <p:spPr>
          <a:xfrm>
            <a:off x="385890" y="2209800"/>
            <a:ext cx="8756480" cy="2126456"/>
          </a:xfrm>
        </p:spPr>
        <p:txBody>
          <a:bodyPr/>
          <a:lstStyle/>
          <a:p>
            <a:pPr marL="0" indent="0">
              <a:spcBef>
                <a:spcPts val="1200"/>
              </a:spcBef>
              <a:buNone/>
              <a:tabLst>
                <a:tab pos="411480" algn="l"/>
              </a:tabLst>
            </a:pPr>
            <a:r>
              <a:rPr lang="en-US" sz="2000" dirty="0"/>
              <a:t>Initial focus on collecting and unifying competencies and KO concepts students should learn for a range of professions and specializations, </a:t>
            </a:r>
            <a:br>
              <a:rPr lang="en-US" sz="2000" dirty="0"/>
            </a:br>
            <a:r>
              <a:rPr lang="en-US" sz="2000" dirty="0"/>
              <a:t>taking a global view. </a:t>
            </a:r>
          </a:p>
          <a:p>
            <a:pPr marL="0" indent="0">
              <a:spcBef>
                <a:spcPts val="1200"/>
              </a:spcBef>
              <a:buNone/>
              <a:tabLst>
                <a:tab pos="411480" algn="l"/>
              </a:tabLst>
            </a:pPr>
            <a:r>
              <a:rPr lang="en-US" sz="2000" b="1" dirty="0"/>
              <a:t>Might be fundable by IMLS. Looking for someone to spearhead</a:t>
            </a:r>
            <a:r>
              <a:rPr lang="en-US" sz="2000" dirty="0"/>
              <a:t> proposal preparation and submission with much support from the group</a:t>
            </a:r>
            <a:br>
              <a:rPr lang="en-US" sz="2000" b="1" dirty="0"/>
            </a:br>
            <a:r>
              <a:rPr lang="en-US" sz="2000" dirty="0"/>
              <a:t>Marcia Zeng &lt;mzeng@kent.edu&gt;</a:t>
            </a:r>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9</a:t>
            </a:fld>
            <a:endParaRPr lang="en-US" sz="2400" b="1" dirty="0">
              <a:solidFill>
                <a:schemeClr val="tx1"/>
              </a:solidFill>
            </a:endParaRPr>
          </a:p>
        </p:txBody>
      </p:sp>
      <p:sp>
        <p:nvSpPr>
          <p:cNvPr id="6" name="Footer Placeholder 4">
            <a:extLst>
              <a:ext uri="{FF2B5EF4-FFF2-40B4-BE49-F238E27FC236}">
                <a16:creationId xmlns:a16="http://schemas.microsoft.com/office/drawing/2014/main" id="{B09C283E-F273-489F-BEC4-64C744761D2D}"/>
              </a:ext>
            </a:extLst>
          </p:cNvPr>
          <p:cNvSpPr>
            <a:spLocks noGrp="1"/>
          </p:cNvSpPr>
          <p:nvPr>
            <p:ph type="ftr" sz="quarter" idx="11"/>
          </p:nvPr>
        </p:nvSpPr>
        <p:spPr>
          <a:xfrm>
            <a:off x="2743200" y="6324600"/>
            <a:ext cx="3886200" cy="396875"/>
          </a:xfrm>
        </p:spPr>
        <p:txBody>
          <a:bodyPr/>
          <a:lstStyle/>
          <a:p>
            <a:pPr>
              <a:defRPr/>
            </a:pPr>
            <a:r>
              <a:rPr lang="en-US" dirty="0"/>
              <a:t>Soergel, ISKO-STAC  Report 2022/2023</a:t>
            </a:r>
          </a:p>
        </p:txBody>
      </p:sp>
    </p:spTree>
    <p:extLst>
      <p:ext uri="{BB962C8B-B14F-4D97-AF65-F5344CB8AC3E}">
        <p14:creationId xmlns:p14="http://schemas.microsoft.com/office/powerpoint/2010/main" val="54995888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M&amp;quot;&quot;/&gt;&lt;property id=&quot;20307&quot; value=&quot;256&quot;/&gt;&lt;/object&gt;&lt;object type=&quot;3&quot; unique_id=&quot;10005&quot;&gt;&lt;property id=&quot;20148&quot; value=&quot;5&quot;/&gt;&lt;property id=&quot;20300&quot; value=&quot;Slide 2 - &amp;quot;T&amp;quot;&quot;/&gt;&lt;property id=&quot;20307&quot; value=&quot;257&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22524</TotalTime>
  <Words>1380</Words>
  <Application>Microsoft Office PowerPoint</Application>
  <PresentationFormat>On-screen Show (4:3)</PresentationFormat>
  <Paragraphs>146</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Arial Unicode MS</vt:lpstr>
      <vt:lpstr>Times New Roman</vt:lpstr>
      <vt:lpstr>Wingdings</vt:lpstr>
      <vt:lpstr>Office Theme</vt:lpstr>
      <vt:lpstr>ISKO Scientific and Technical Advisory Council  Observing knowledge organization scholarship and applications  Annual Report 2022/2023  (ISKO Annual Meeting 2023-07-10</vt:lpstr>
      <vt:lpstr>Call for participation in STAC work</vt:lpstr>
      <vt:lpstr>STAC's broad cross-disciplinary scope  </vt:lpstr>
      <vt:lpstr>From the STAC Terms of Reference</vt:lpstr>
      <vt:lpstr>From the STAC Terms of Reference</vt:lpstr>
      <vt:lpstr>STAC membership</vt:lpstr>
      <vt:lpstr>STAC activities </vt:lpstr>
      <vt:lpstr>STAC working groups</vt:lpstr>
      <vt:lpstr>Education in Knowledge Organization across disciplines</vt:lpstr>
      <vt:lpstr>Annual cross-disciplinary  Review of Knowledge Organization</vt:lpstr>
      <vt:lpstr>Metadata structure, function, and uses</vt:lpstr>
      <vt:lpstr>More ideas for working group topics</vt:lpstr>
      <vt:lpstr>Thank you  Questions  https://www.isko.org/stac/</vt:lpstr>
    </vt:vector>
  </TitlesOfParts>
  <Company>GMU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Default</dc:creator>
  <cp:lastModifiedBy>DS</cp:lastModifiedBy>
  <cp:revision>282</cp:revision>
  <dcterms:created xsi:type="dcterms:W3CDTF">2002-10-21T17:52:26Z</dcterms:created>
  <dcterms:modified xsi:type="dcterms:W3CDTF">2023-07-10T04:22:09Z</dcterms:modified>
</cp:coreProperties>
</file>